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8"/>
  </p:notesMasterIdLst>
  <p:handoutMasterIdLst>
    <p:handoutMasterId r:id="rId90"/>
  </p:handoutMasterIdLst>
  <p:sldIdLst>
    <p:sldId id="256" r:id="rId4"/>
    <p:sldId id="1008" r:id="rId5"/>
    <p:sldId id="1009" r:id="rId6"/>
    <p:sldId id="919" r:id="rId7"/>
    <p:sldId id="1007" r:id="rId9"/>
    <p:sldId id="920" r:id="rId10"/>
    <p:sldId id="921" r:id="rId11"/>
    <p:sldId id="922" r:id="rId12"/>
    <p:sldId id="923" r:id="rId13"/>
    <p:sldId id="924" r:id="rId14"/>
    <p:sldId id="1006" r:id="rId15"/>
    <p:sldId id="925" r:id="rId16"/>
    <p:sldId id="926" r:id="rId17"/>
    <p:sldId id="927" r:id="rId18"/>
    <p:sldId id="928" r:id="rId19"/>
    <p:sldId id="929" r:id="rId20"/>
    <p:sldId id="930" r:id="rId21"/>
    <p:sldId id="931" r:id="rId22"/>
    <p:sldId id="932" r:id="rId23"/>
    <p:sldId id="933" r:id="rId24"/>
    <p:sldId id="934" r:id="rId25"/>
    <p:sldId id="935" r:id="rId26"/>
    <p:sldId id="936" r:id="rId27"/>
    <p:sldId id="937" r:id="rId28"/>
    <p:sldId id="938" r:id="rId29"/>
    <p:sldId id="939" r:id="rId30"/>
    <p:sldId id="940" r:id="rId31"/>
    <p:sldId id="1005" r:id="rId32"/>
    <p:sldId id="943" r:id="rId33"/>
    <p:sldId id="944" r:id="rId34"/>
    <p:sldId id="945" r:id="rId35"/>
    <p:sldId id="946" r:id="rId36"/>
    <p:sldId id="947" r:id="rId37"/>
    <p:sldId id="948" r:id="rId38"/>
    <p:sldId id="949" r:id="rId39"/>
    <p:sldId id="950" r:id="rId40"/>
    <p:sldId id="951" r:id="rId41"/>
    <p:sldId id="952" r:id="rId42"/>
    <p:sldId id="953" r:id="rId43"/>
    <p:sldId id="954" r:id="rId44"/>
    <p:sldId id="955" r:id="rId45"/>
    <p:sldId id="956" r:id="rId46"/>
    <p:sldId id="957" r:id="rId47"/>
    <p:sldId id="958" r:id="rId48"/>
    <p:sldId id="959" r:id="rId49"/>
    <p:sldId id="960" r:id="rId50"/>
    <p:sldId id="961" r:id="rId51"/>
    <p:sldId id="962" r:id="rId52"/>
    <p:sldId id="963" r:id="rId53"/>
    <p:sldId id="964" r:id="rId54"/>
    <p:sldId id="965" r:id="rId55"/>
    <p:sldId id="966" r:id="rId56"/>
    <p:sldId id="967" r:id="rId57"/>
    <p:sldId id="968" r:id="rId58"/>
    <p:sldId id="969" r:id="rId59"/>
    <p:sldId id="970" r:id="rId60"/>
    <p:sldId id="971" r:id="rId61"/>
    <p:sldId id="972" r:id="rId62"/>
    <p:sldId id="973" r:id="rId63"/>
    <p:sldId id="974" r:id="rId64"/>
    <p:sldId id="975" r:id="rId65"/>
    <p:sldId id="976" r:id="rId66"/>
    <p:sldId id="977" r:id="rId67"/>
    <p:sldId id="978" r:id="rId68"/>
    <p:sldId id="979" r:id="rId69"/>
    <p:sldId id="980" r:id="rId70"/>
    <p:sldId id="981" r:id="rId71"/>
    <p:sldId id="982" r:id="rId72"/>
    <p:sldId id="983" r:id="rId73"/>
    <p:sldId id="984" r:id="rId74"/>
    <p:sldId id="1004" r:id="rId75"/>
    <p:sldId id="987" r:id="rId76"/>
    <p:sldId id="988" r:id="rId77"/>
    <p:sldId id="989" r:id="rId78"/>
    <p:sldId id="990" r:id="rId79"/>
    <p:sldId id="991" r:id="rId80"/>
    <p:sldId id="992" r:id="rId81"/>
    <p:sldId id="993" r:id="rId82"/>
    <p:sldId id="994" r:id="rId83"/>
    <p:sldId id="995" r:id="rId84"/>
    <p:sldId id="996" r:id="rId85"/>
    <p:sldId id="997" r:id="rId86"/>
    <p:sldId id="998" r:id="rId87"/>
    <p:sldId id="999" r:id="rId88"/>
    <p:sldId id="270" r:id="rId89"/>
  </p:sldIdLst>
  <p:sldSz cx="12192000" cy="6858000"/>
  <p:notesSz cx="7103745" cy="10234295"/>
  <p:embeddedFontLst>
    <p:embeddedFont>
      <p:font typeface="黑体" panose="02010609060101010101" charset="-122"/>
      <p:regular r:id="rId95"/>
    </p:embeddedFont>
    <p:embeddedFont>
      <p:font typeface="微软雅黑" panose="020B0503020204020204" charset="-122"/>
      <p:regular r:id="rId96"/>
    </p:embeddedFont>
    <p:embeddedFont>
      <p:font typeface="Verdana" panose="020B0604030504040204" pitchFamily="34" charset="0"/>
      <p:regular r:id="rId97"/>
      <p:bold r:id="rId98"/>
      <p:italic r:id="rId99"/>
      <p:boldItalic r:id="rId100"/>
    </p:embeddedFont>
    <p:embeddedFont>
      <p:font typeface="楷体_GB2312" panose="02010609030101010101" pitchFamily="1" charset="-122"/>
      <p:regular r:id="rId101"/>
    </p:embeddedFont>
    <p:embeddedFont>
      <p:font typeface="Tahoma" panose="020B0604030504040204" pitchFamily="34" charset="0"/>
      <p:regular r:id="rId102"/>
      <p:bold r:id="rId103"/>
    </p:embeddedFont>
    <p:embeddedFont>
      <p:font typeface="华文新魏" panose="02010800040101010101" pitchFamily="2" charset="-122"/>
      <p:regular r:id="rId104"/>
    </p:embeddedFont>
    <p:embeddedFont>
      <p:font typeface="隶书" panose="02010509060101010101" pitchFamily="49" charset="-122"/>
      <p:regular r:id="rId105"/>
    </p:embeddedFont>
    <p:embeddedFont>
      <p:font typeface="Book Antiqua" panose="02040602050305030304" pitchFamily="18" charset="0"/>
      <p:regular r:id="rId106"/>
      <p:bold r:id="rId107"/>
      <p:italic r:id="rId108"/>
      <p:boldItalic r:id="rId109"/>
    </p:embeddedFont>
    <p:embeddedFont>
      <p:font typeface="华文宋体" panose="02010600040101010101" pitchFamily="2" charset="-122"/>
      <p:regular r:id="rId110"/>
    </p:embeddedFont>
    <p:embeddedFont>
      <p:font typeface="楷体" panose="02010609060101010101" pitchFamily="49" charset="-122"/>
      <p:regular r:id="rId111"/>
    </p:embeddedFont>
    <p:embeddedFont>
      <p:font typeface="华文细黑" panose="02010600040101010101" charset="-122"/>
      <p:regular r:id="rId1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font" Target="fonts/font5.fntdata"/><Relationship Id="rId98" Type="http://schemas.openxmlformats.org/officeDocument/2006/relationships/font" Target="fonts/font4.fntdata"/><Relationship Id="rId97" Type="http://schemas.openxmlformats.org/officeDocument/2006/relationships/font" Target="fonts/font3.fntdata"/><Relationship Id="rId96" Type="http://schemas.openxmlformats.org/officeDocument/2006/relationships/font" Target="fonts/font2.fntdata"/><Relationship Id="rId95" Type="http://schemas.openxmlformats.org/officeDocument/2006/relationships/font" Target="fonts/font1.fntdata"/><Relationship Id="rId94" Type="http://schemas.openxmlformats.org/officeDocument/2006/relationships/commentAuthors" Target="commentAuthors.xml"/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handoutMaster" Target="handoutMasters/handoutMaster1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notesMaster" Target="notesMasters/notesMaster1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2" Type="http://schemas.openxmlformats.org/officeDocument/2006/relationships/font" Target="fonts/font18.fntdata"/><Relationship Id="rId111" Type="http://schemas.openxmlformats.org/officeDocument/2006/relationships/font" Target="fonts/font17.fntdata"/><Relationship Id="rId110" Type="http://schemas.openxmlformats.org/officeDocument/2006/relationships/font" Target="fonts/font16.fntdata"/><Relationship Id="rId11" Type="http://schemas.openxmlformats.org/officeDocument/2006/relationships/slide" Target="slides/slide7.xml"/><Relationship Id="rId109" Type="http://schemas.openxmlformats.org/officeDocument/2006/relationships/font" Target="fonts/font15.fntdata"/><Relationship Id="rId108" Type="http://schemas.openxmlformats.org/officeDocument/2006/relationships/font" Target="fonts/font14.fntdata"/><Relationship Id="rId107" Type="http://schemas.openxmlformats.org/officeDocument/2006/relationships/font" Target="fonts/font13.fntdata"/><Relationship Id="rId106" Type="http://schemas.openxmlformats.org/officeDocument/2006/relationships/font" Target="fonts/font12.fntdata"/><Relationship Id="rId105" Type="http://schemas.openxmlformats.org/officeDocument/2006/relationships/font" Target="fonts/font11.fntdata"/><Relationship Id="rId104" Type="http://schemas.openxmlformats.org/officeDocument/2006/relationships/font" Target="fonts/font10.fntdata"/><Relationship Id="rId103" Type="http://schemas.openxmlformats.org/officeDocument/2006/relationships/font" Target="fonts/font9.fntdata"/><Relationship Id="rId102" Type="http://schemas.openxmlformats.org/officeDocument/2006/relationships/font" Target="fonts/font8.fntdata"/><Relationship Id="rId101" Type="http://schemas.openxmlformats.org/officeDocument/2006/relationships/font" Target="fonts/font7.fntdata"/><Relationship Id="rId100" Type="http://schemas.openxmlformats.org/officeDocument/2006/relationships/font" Target="fonts/font6.fntdata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962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6" name="文本占位符 9625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36867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054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6" name="文本占位符 10547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41987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167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8" name="文本占位符 11673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70659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423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6" name="文本占位符 142338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以真性细菌尿为准绳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真性细菌尿定义：排除假阳性的前提下，膀胱穿刺定性培养有细菌生长；清洁中段尿定量培养≥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10</a:t>
            </a:r>
            <a:r>
              <a:rPr lang="en-US" altLang="zh-CN" baseline="30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5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 /ml</a:t>
            </a:r>
            <a:endParaRPr lang="en-US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endParaRPr lang="en-US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algn="just"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女性尿路刺激症状严重，白细胞尿，培养≥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10</a:t>
            </a:r>
            <a:r>
              <a:rPr lang="en-US" altLang="zh-CN" baseline="300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2 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/ml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可拟诊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2707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2252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8850" name="文本占位符 22528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i="1" u="sng" dirty="0">
                <a:ea typeface="宋体" panose="02010600030101010101" pitchFamily="2" charset="-122"/>
              </a:rPr>
              <a:t>复方新诺明</a:t>
            </a:r>
            <a:r>
              <a:rPr lang="zh-CN" altLang="en-US" dirty="0">
                <a:ea typeface="宋体" panose="02010600030101010101" pitchFamily="2" charset="-122"/>
              </a:rPr>
              <a:t>为磺胺类抗菌药，是磺胺甲恶唑</a:t>
            </a:r>
            <a:r>
              <a:rPr lang="en-US" altLang="zh-CN" dirty="0">
                <a:ea typeface="宋体" panose="02010600030101010101" pitchFamily="2" charset="-122"/>
              </a:rPr>
              <a:t>(SMZ)</a:t>
            </a:r>
            <a:r>
              <a:rPr lang="zh-CN" altLang="en-US" dirty="0">
                <a:ea typeface="宋体" panose="02010600030101010101" pitchFamily="2" charset="-122"/>
              </a:rPr>
              <a:t>与甲氧苄啶</a:t>
            </a:r>
            <a:r>
              <a:rPr lang="en-US" altLang="zh-CN" dirty="0">
                <a:ea typeface="宋体" panose="02010600030101010101" pitchFamily="2" charset="-122"/>
              </a:rPr>
              <a:t>(TMP)</a:t>
            </a:r>
            <a:r>
              <a:rPr lang="zh-CN" altLang="en-US" dirty="0">
                <a:ea typeface="宋体" panose="02010600030101010101" pitchFamily="2" charset="-122"/>
              </a:rPr>
              <a:t>的复方制剂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8851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382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2946" name="文本占位符 13824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82947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392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4994" name="文本占位符 139266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8499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 eaLnBrk="1" hangingPunct="1"/>
            <a:fld id="{9A0DB2DC-4C9A-4742-B13C-FB6460FD3503}" type="slidenum">
              <a:rPr lang="en-US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组合 1116"/>
          <p:cNvGrpSpPr/>
          <p:nvPr userDrawn="1"/>
        </p:nvGrpSpPr>
        <p:grpSpPr>
          <a:xfrm>
            <a:off x="0" y="0"/>
            <a:ext cx="12200467" cy="6859588"/>
            <a:chOff x="0" y="0"/>
            <a:chExt cx="5764" cy="4321"/>
          </a:xfrm>
        </p:grpSpPr>
        <p:sp>
          <p:nvSpPr>
            <p:cNvPr id="24" name="圆角矩形 1117"/>
            <p:cNvSpPr>
              <a:spLocks noChangeArrowheads="1"/>
            </p:cNvSpPr>
            <p:nvPr/>
          </p:nvSpPr>
          <p:spPr bwMode="auto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1118"/>
            <p:cNvSpPr>
              <a:spLocks noChangeArrowheads="1"/>
            </p:cNvSpPr>
            <p:nvPr/>
          </p:nvSpPr>
          <p:spPr bwMode="auto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 1119"/>
            <p:cNvSpPr>
              <a:spLocks noChangeArrowheads="1"/>
            </p:cNvSpPr>
            <p:nvPr/>
          </p:nvSpPr>
          <p:spPr bwMode="auto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1120"/>
            <p:cNvSpPr>
              <a:spLocks noChangeArrowheads="1"/>
            </p:cNvSpPr>
            <p:nvPr/>
          </p:nvSpPr>
          <p:spPr bwMode="auto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1121"/>
            <p:cNvSpPr>
              <a:spLocks noChangeArrowheads="1"/>
            </p:cNvSpPr>
            <p:nvPr/>
          </p:nvSpPr>
          <p:spPr bwMode="auto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36E5EB-A826-4591-9A5A-3B7BB4E13B8F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Company Logo</a:t>
            </a:r>
            <a:endParaRPr kumimoji="0" lang="en-US" alt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534584" y="617538"/>
            <a:ext cx="10405533" cy="5514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9" name="日期占位符 63498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20" name="页脚占位符 63499"/>
          <p:cNvSpPr>
            <a:spLocks noGrp="1"/>
          </p:cNvSpPr>
          <p:nvPr>
            <p:ph type="ftr" sz="quarter" idx="3"/>
          </p:nvPr>
        </p:nvSpPr>
        <p:spPr>
          <a:xfrm>
            <a:off x="8331200" y="6477000"/>
            <a:ext cx="3454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灯片编号占位符 63500"/>
          <p:cNvSpPr>
            <a:spLocks noGrp="1"/>
          </p:cNvSpPr>
          <p:nvPr>
            <p:ph type="sldNum" sz="quarter" idx="4"/>
          </p:nvPr>
        </p:nvSpPr>
        <p:spPr>
          <a:xfrm>
            <a:off x="508000" y="6477000"/>
            <a:ext cx="1117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74146B-4F2A-4532-80AA-9E4B0085B525}" type="slidenum">
              <a:rPr kumimoji="0" lang="en-US" altLang="zh-CN" sz="1200" b="1" i="0" u="none" strike="noStrike" kern="120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9" name="日期占位符 63498"/>
          <p:cNvSpPr>
            <a:spLocks noGrp="1"/>
          </p:cNvSpPr>
          <p:nvPr>
            <p:ph type="dt" sz="half" idx="12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20" name="页脚占位符 63499"/>
          <p:cNvSpPr>
            <a:spLocks noGrp="1"/>
          </p:cNvSpPr>
          <p:nvPr>
            <p:ph type="ftr" sz="quarter" idx="3"/>
          </p:nvPr>
        </p:nvSpPr>
        <p:spPr>
          <a:xfrm>
            <a:off x="8331200" y="6477000"/>
            <a:ext cx="3454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灯片编号占位符 63500"/>
          <p:cNvSpPr>
            <a:spLocks noGrp="1"/>
          </p:cNvSpPr>
          <p:nvPr>
            <p:ph type="sldNum" sz="quarter" idx="4"/>
          </p:nvPr>
        </p:nvSpPr>
        <p:spPr>
          <a:xfrm>
            <a:off x="508000" y="6477000"/>
            <a:ext cx="1117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2278BC-DC51-4647-9C84-0E900810240C}" type="slidenum">
              <a:rPr kumimoji="0" lang="en-US" altLang="zh-CN" sz="1200" b="1" i="0" u="none" strike="noStrike" kern="120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标题，文本与图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页脚占位符 5"/>
          <p:cNvSpPr>
            <a:spLocks noGrp="1"/>
          </p:cNvSpPr>
          <p:nvPr>
            <p:ph type="ftr" sz="quarter" idx="3"/>
          </p:nvPr>
        </p:nvSpPr>
        <p:spPr>
          <a:xfrm>
            <a:off x="8331200" y="6477000"/>
            <a:ext cx="3454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Company Logo</a:t>
            </a:r>
            <a:endParaRPr kumimoji="0" lang="en-US" altLang="zh-CN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8000" y="6477000"/>
            <a:ext cx="1117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1009319-9E2D-4AB4-A0B8-3A72106F3ED0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7.xml"/><Relationship Id="rId24" Type="http://schemas.openxmlformats.org/officeDocument/2006/relationships/tags" Target="../tags/tag26.xml"/><Relationship Id="rId23" Type="http://schemas.openxmlformats.org/officeDocument/2006/relationships/tags" Target="../tags/tag25.xml"/><Relationship Id="rId22" Type="http://schemas.openxmlformats.org/officeDocument/2006/relationships/tags" Target="../tags/tag24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openxmlformats.org/officeDocument/2006/relationships/tags" Target="../tags/tag4.xml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8.jpeg"/><Relationship Id="rId3" Type="http://schemas.openxmlformats.org/officeDocument/2006/relationships/slide" Target="slide31.xml"/><Relationship Id="rId2" Type="http://schemas.openxmlformats.org/officeDocument/2006/relationships/image" Target="../media/image27.jpeg"/><Relationship Id="rId1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9.jpeg"/><Relationship Id="rId1" Type="http://schemas.openxmlformats.org/officeDocument/2006/relationships/slide" Target="slide30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32.GIF"/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hyperlink" Target="http://www.tzsx.com.cn/student_td/student_web/qidiweb/kexue/kexuechangshi.htm" TargetMode="Externa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5.wmf"/><Relationship Id="rId1" Type="http://schemas.openxmlformats.org/officeDocument/2006/relationships/oleObject" Target="../embeddings/Document1.doc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40.jpeg"/><Relationship Id="rId6" Type="http://schemas.openxmlformats.org/officeDocument/2006/relationships/hyperlink" Target="http://www.chinabaike.com/article/316/333/2007/2007022051825.html" TargetMode="External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hyperlink" Target="http://img.dxy.cn/upload/2006/05/04/61262827.jpg" TargetMode="External"/><Relationship Id="rId2" Type="http://schemas.openxmlformats.org/officeDocument/2006/relationships/image" Target="../media/image37.GIF"/><Relationship Id="rId1" Type="http://schemas.openxmlformats.org/officeDocument/2006/relationships/hyperlink" Target="http://img.dxy.cn/upload/2004/07/31/70617327.gif" TargetMode="Externa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hyperlink" Target="http://www.chinabaike.com/article/baike/1001/2008/200805111478288_7.html" TargetMode="External"/><Relationship Id="rId2" Type="http://schemas.openxmlformats.org/officeDocument/2006/relationships/image" Target="../media/image41.jpeg"/><Relationship Id="rId1" Type="http://schemas.openxmlformats.org/officeDocument/2006/relationships/hyperlink" Target="http://www.51qe.cn/pic/30/12/12/17/019.htm" TargetMode="Externa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hyperlink" Target="http://p3.iecool.com/show/138/10131.htm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1.wmf"/><Relationship Id="rId1" Type="http://schemas.openxmlformats.org/officeDocument/2006/relationships/oleObject" Target="../embeddings/oleObject2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5.jpeg"/><Relationship Id="rId1" Type="http://schemas.openxmlformats.org/officeDocument/2006/relationships/hyperlink" Target="http://image.baidu.com/i?ct=503316480&amp;z=0&amp;tn=baiduimagedetail&amp;word=%C4%F2%C2%B7%B8%D0%C8%BE&amp;in=18006&amp;cl=2&amp;cm=1&amp;sc=0&amp;lm=-1&amp;pn=0&amp;rn=1&amp;di=1878669680&amp;ln=2000&amp;fr=&amp;ic=0&amp;s=0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6.jpeg"/><Relationship Id="rId1" Type="http://schemas.openxmlformats.org/officeDocument/2006/relationships/hyperlink" Target="http://image.baidu.com/i?ct=503316480&amp;z=0&amp;tn=baiduimagedetail&amp;word=%C4%F2%C2%B7%B8%D0%C8%BE&amp;in=25903&amp;cl=2&amp;cm=1&amp;sc=0&amp;lm=-1&amp;pn=6&amp;rn=1&amp;di=462465024&amp;ln=110&amp;fr=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4.jpeg"/><Relationship Id="rId1" Type="http://schemas.openxmlformats.org/officeDocument/2006/relationships/image" Target="../media/image58.GI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9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67.xml"/><Relationship Id="rId20" Type="http://schemas.openxmlformats.org/officeDocument/2006/relationships/tags" Target="../tags/tag66.xml"/><Relationship Id="rId2" Type="http://schemas.openxmlformats.org/officeDocument/2006/relationships/tags" Target="../tags/tag48.xml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3.jpeg"/><Relationship Id="rId1" Type="http://schemas.openxmlformats.org/officeDocument/2006/relationships/slide" Target="slide5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4.jpeg"/><Relationship Id="rId1" Type="http://schemas.openxmlformats.org/officeDocument/2006/relationships/slide" Target="slide5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6.jpeg"/><Relationship Id="rId1" Type="http://schemas.openxmlformats.org/officeDocument/2006/relationships/image" Target="../media/image65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7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临床医学概论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1774825" y="-8001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肾脏的生理功能</a:t>
            </a:r>
            <a:endParaRPr lang="zh-CN" altLang="en-US" dirty="0"/>
          </a:p>
        </p:txBody>
      </p:sp>
      <p:sp>
        <p:nvSpPr>
          <p:cNvPr id="15362" name="内容占位符 417794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Char char="u"/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生成尿液、排泄代谢产物、维持水、电解质与酸碱平衡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—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肾小球滤过；肾小管重吸收、分泌、尿液浓缩与稀释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lnSpc>
                <a:spcPct val="90000"/>
              </a:lnSpc>
              <a:buChar char="u"/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内分泌：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肾素、血管紧张素、前列腺素、促红细胞生成素、</a:t>
            </a:r>
            <a:r>
              <a:rPr lang="en-US" altLang="en-US" sz="2400" dirty="0">
                <a:ea typeface="楷体_GB2312" panose="02010609030101010101" pitchFamily="1" charset="-122"/>
              </a:rPr>
              <a:t>Ⅰ</a:t>
            </a: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-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羟化酶（调节钙磷代谢）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肾小球疾病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1774825" y="55880"/>
            <a:ext cx="8564563" cy="6477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ctr" eaLnBrk="1" hangingPunct="1"/>
            <a:r>
              <a:rPr lang="zh-CN" altLang="en-US" dirty="0"/>
              <a:t>肾炎</a:t>
            </a:r>
            <a:endParaRPr lang="zh-CN" altLang="en-US" dirty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1981200" y="1628775"/>
            <a:ext cx="8229600" cy="46958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200000"/>
              </a:lnSpc>
            </a:pPr>
            <a:r>
              <a:rPr lang="zh-CN" altLang="en-US" dirty="0"/>
              <a:t>急性肾小球肾炎</a:t>
            </a:r>
            <a:endParaRPr lang="en-US" altLang="zh-CN" dirty="0"/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急进性肾小球肾炎</a:t>
            </a:r>
            <a:endParaRPr lang="en-US" altLang="zh-CN" dirty="0"/>
          </a:p>
          <a:p>
            <a:pPr eaLnBrk="1" hangingPunct="1">
              <a:lnSpc>
                <a:spcPct val="200000"/>
              </a:lnSpc>
            </a:pPr>
            <a:r>
              <a:rPr lang="zh-CN" altLang="en-US" dirty="0"/>
              <a:t>慢性肾小球肾炎</a:t>
            </a:r>
            <a:endParaRPr lang="zh-CN" altLang="en-US" dirty="0"/>
          </a:p>
        </p:txBody>
      </p:sp>
      <p:sp>
        <p:nvSpPr>
          <p:cNvPr id="2" name="五角星 1"/>
          <p:cNvSpPr/>
          <p:nvPr/>
        </p:nvSpPr>
        <p:spPr>
          <a:xfrm>
            <a:off x="5448300" y="1917700"/>
            <a:ext cx="431800" cy="431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1847850" y="0"/>
            <a:ext cx="8820150" cy="76835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急性肾小球肾炎</a:t>
            </a:r>
            <a:endParaRPr lang="zh-CN" altLang="en-US" dirty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1919288" y="1773238"/>
            <a:ext cx="8353425" cy="4322762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/>
              <a:t>简称急性肾炎（</a:t>
            </a:r>
            <a:r>
              <a:rPr lang="en-US" altLang="zh-CN" dirty="0"/>
              <a:t>AGN</a:t>
            </a:r>
            <a:r>
              <a:rPr lang="zh-CN" altLang="en-US" dirty="0"/>
              <a:t>），多见于链球菌感染后，其特点为急性起病，病人出现血尿、蛋白尿、水肿和高血压，常伴有一过性肾功能不全。</a:t>
            </a:r>
            <a:endParaRPr lang="en-US" altLang="zh-CN" dirty="0"/>
          </a:p>
          <a:p>
            <a:pPr eaLnBrk="1" hangingPunct="1"/>
            <a:r>
              <a:rPr lang="zh-CN" altLang="en-US" dirty="0"/>
              <a:t>多见于儿童，男性多于女性。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1811655" y="0"/>
            <a:ext cx="8569325" cy="76835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zh-CN" dirty="0"/>
              <a:t>病</a:t>
            </a:r>
            <a:r>
              <a:rPr lang="en-US" altLang="zh-CN" dirty="0"/>
              <a:t>   </a:t>
            </a:r>
            <a:r>
              <a:rPr lang="zh-CN" altLang="zh-CN" dirty="0"/>
              <a:t>因</a:t>
            </a:r>
            <a:endParaRPr lang="zh-CN" altLang="en-US" dirty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1981200" y="1557338"/>
            <a:ext cx="8229600" cy="36004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zh-CN" dirty="0"/>
              <a:t>常见于链球菌感染后，由感染所诱发的免疫反应引起。</a:t>
            </a:r>
            <a:endParaRPr lang="en-US" altLang="zh-CN" dirty="0"/>
          </a:p>
          <a:p>
            <a:pPr eaLnBrk="1" hangingPunct="1"/>
            <a:r>
              <a:rPr lang="zh-CN" altLang="zh-CN" dirty="0"/>
              <a:t>自身免疫反应也可能参与了发病机制。</a:t>
            </a:r>
            <a:endParaRPr lang="zh-CN" altLang="zh-CN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占位符 10242"/>
          <p:cNvSpPr>
            <a:spLocks noGrp="1"/>
          </p:cNvSpPr>
          <p:nvPr>
            <p:ph idx="1"/>
          </p:nvPr>
        </p:nvSpPr>
        <p:spPr>
          <a:xfrm>
            <a:off x="1700213" y="1406525"/>
            <a:ext cx="8967787" cy="4841875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4000" dirty="0"/>
              <a:t> </a:t>
            </a:r>
            <a:r>
              <a:rPr lang="zh-CN" altLang="en-US" dirty="0"/>
              <a:t>特点：</a:t>
            </a:r>
            <a:endParaRPr lang="zh-CN" altLang="en-US" dirty="0"/>
          </a:p>
          <a:p>
            <a:pPr algn="just" eaLnBrk="1" hangingPunct="1">
              <a:lnSpc>
                <a:spcPct val="120000"/>
              </a:lnSpc>
            </a:pPr>
            <a:r>
              <a:rPr lang="zh-CN" altLang="en-US" dirty="0"/>
              <a:t>     急性、弥漫性、渗出性、增生性肾小球肾炎。</a:t>
            </a:r>
            <a:endParaRPr lang="zh-CN" altLang="en-US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dirty="0"/>
              <a:t> 电镜特征：</a:t>
            </a:r>
            <a:endParaRPr lang="zh-CN" altLang="en-US" dirty="0"/>
          </a:p>
          <a:p>
            <a:pPr eaLnBrk="1" hangingPunct="1"/>
            <a:r>
              <a:rPr lang="zh-CN" altLang="en-US" dirty="0"/>
              <a:t>     可见上皮细胞下电子致密物呈圆顶状驼峰样分布。</a:t>
            </a:r>
            <a:r>
              <a:rPr lang="zh-CN" altLang="en-US" sz="4000" dirty="0"/>
              <a:t>      </a:t>
            </a:r>
            <a:endParaRPr lang="zh-CN" altLang="en-US" sz="4000" dirty="0"/>
          </a:p>
        </p:txBody>
      </p:sp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1851660" y="-10668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zh-CN" dirty="0"/>
              <a:t>病理</a:t>
            </a:r>
            <a:endParaRPr lang="zh-CN" altLang="zh-CN" dirty="0"/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30049" descr="李7-28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3252788" y="565150"/>
            <a:ext cx="5724525" cy="591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直接连接符 130052"/>
          <p:cNvSpPr/>
          <p:nvPr/>
        </p:nvSpPr>
        <p:spPr>
          <a:xfrm>
            <a:off x="7605713" y="2379663"/>
            <a:ext cx="1509712" cy="0"/>
          </a:xfrm>
          <a:prstGeom prst="line">
            <a:avLst/>
          </a:prstGeom>
          <a:ln w="28575" cap="sq" cmpd="sng">
            <a:solidFill>
              <a:srgbClr val="F5071E"/>
            </a:solidFill>
            <a:prstDash val="solid"/>
            <a:round/>
            <a:headEnd type="none" w="sm" len="sm"/>
            <a:tailEnd type="triangle" w="med" len="med"/>
          </a:ln>
        </p:spPr>
      </p:sp>
      <p:sp>
        <p:nvSpPr>
          <p:cNvPr id="20483" name="文本框 130053"/>
          <p:cNvSpPr txBox="1"/>
          <p:nvPr/>
        </p:nvSpPr>
        <p:spPr>
          <a:xfrm flipH="1">
            <a:off x="9782810" y="666750"/>
            <a:ext cx="459740" cy="3832225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文本框 130054"/>
          <p:cNvSpPr txBox="1"/>
          <p:nvPr/>
        </p:nvSpPr>
        <p:spPr>
          <a:xfrm>
            <a:off x="9183053" y="774700"/>
            <a:ext cx="613410" cy="321945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上皮下驼峰状沉积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14338"/>
          <p:cNvSpPr>
            <a:spLocks noGrp="1"/>
          </p:cNvSpPr>
          <p:nvPr>
            <p:ph idx="1"/>
          </p:nvPr>
        </p:nvSpPr>
        <p:spPr>
          <a:xfrm>
            <a:off x="2079625" y="1452563"/>
            <a:ext cx="8164513" cy="503555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轻重不一</a:t>
            </a:r>
            <a:endParaRPr lang="en-US" altLang="en-US" sz="2400" dirty="0"/>
          </a:p>
          <a:p>
            <a:pPr marL="0" indent="0" eaLnBrk="1" hangingPunct="1">
              <a:buNone/>
            </a:pPr>
            <a:r>
              <a:rPr lang="en-US" altLang="en-US" sz="2400" dirty="0">
                <a:solidFill>
                  <a:srgbClr val="C00000"/>
                </a:solidFill>
              </a:rPr>
              <a:t>（一）前驱感染</a:t>
            </a:r>
            <a:r>
              <a:rPr lang="en-US" altLang="en-US" sz="2400" dirty="0"/>
              <a:t> </a:t>
            </a:r>
            <a:r>
              <a:rPr lang="en-US" altLang="zh-CN" sz="2400" dirty="0"/>
              <a:t>90％病例有链球菌的前驱感染，以呼吸道及皮肤感染为主。</a:t>
            </a:r>
            <a:endParaRPr lang="en-US" altLang="zh-CN" sz="24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      呼吸道  </a:t>
            </a:r>
            <a:r>
              <a:rPr lang="en-US" altLang="zh-CN" sz="2400" dirty="0"/>
              <a:t>6-12</a:t>
            </a:r>
            <a:r>
              <a:rPr lang="en-US" altLang="en-US" sz="2400" dirty="0"/>
              <a:t>天（平均</a:t>
            </a:r>
            <a:r>
              <a:rPr lang="en-US" altLang="zh-CN" sz="2400" dirty="0"/>
              <a:t>10</a:t>
            </a:r>
            <a:r>
              <a:rPr lang="en-US" altLang="en-US" sz="2400" dirty="0"/>
              <a:t>天），发热、颈</a:t>
            </a:r>
            <a:endParaRPr lang="en-US" altLang="en-US" sz="24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              淋巴结大、咽部渗出。</a:t>
            </a:r>
            <a:endParaRPr lang="en-US" altLang="en-US" sz="24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      皮肤感染  </a:t>
            </a:r>
            <a:r>
              <a:rPr lang="en-US" altLang="zh-CN" sz="2400" dirty="0"/>
              <a:t>14-28</a:t>
            </a:r>
            <a:r>
              <a:rPr lang="en-US" altLang="en-US" sz="2400" dirty="0"/>
              <a:t>天（平均</a:t>
            </a:r>
            <a:r>
              <a:rPr lang="en-US" altLang="zh-CN" sz="2400" dirty="0"/>
              <a:t>20</a:t>
            </a:r>
            <a:r>
              <a:rPr lang="en-US" altLang="en-US" sz="2400" dirty="0"/>
              <a:t>天）。</a:t>
            </a:r>
            <a:endParaRPr lang="en-US" altLang="en-US" sz="24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>
                <a:solidFill>
                  <a:srgbClr val="C00000"/>
                </a:solidFill>
              </a:rPr>
              <a:t>（二）非典型表现</a:t>
            </a:r>
            <a:endParaRPr lang="en-US" altLang="en-US" sz="2400" dirty="0">
              <a:solidFill>
                <a:srgbClr val="C00000"/>
              </a:solidFill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      全身不适、乏力、食欲不振、发热、头痛、</a:t>
            </a:r>
            <a:endParaRPr lang="en-US" altLang="en-US" sz="24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sz="2400" dirty="0"/>
              <a:t>      头晕、咳嗽、气急、恶心、呕吐。</a:t>
            </a:r>
            <a:endParaRPr lang="en-US" altLang="en-US" sz="2400" dirty="0"/>
          </a:p>
        </p:txBody>
      </p:sp>
      <p:sp>
        <p:nvSpPr>
          <p:cNvPr id="21506" name="左大括号 14341"/>
          <p:cNvSpPr/>
          <p:nvPr/>
        </p:nvSpPr>
        <p:spPr>
          <a:xfrm>
            <a:off x="2782888" y="3284538"/>
            <a:ext cx="274637" cy="1165225"/>
          </a:xfrm>
          <a:prstGeom prst="leftBrace">
            <a:avLst>
              <a:gd name="adj1" fmla="val 35297"/>
              <a:gd name="adj2" fmla="val 50000"/>
            </a:avLst>
          </a:prstGeom>
          <a:noFill/>
          <a:ln w="38100" cap="sq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zh-CN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标题 1"/>
          <p:cNvSpPr>
            <a:spLocks noGrp="1"/>
          </p:cNvSpPr>
          <p:nvPr>
            <p:ph type="title"/>
          </p:nvPr>
        </p:nvSpPr>
        <p:spPr>
          <a:xfrm>
            <a:off x="1847850" y="0"/>
            <a:ext cx="8280400" cy="769938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临床表现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1836420" y="0"/>
            <a:ext cx="8532813" cy="769938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临床表现</a:t>
            </a:r>
            <a:endParaRPr lang="zh-CN" altLang="en-US" dirty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1836738" y="1700213"/>
            <a:ext cx="8532812" cy="504031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/>
              <a:t>1. </a:t>
            </a:r>
            <a:r>
              <a:rPr lang="zh-CN" altLang="zh-CN" dirty="0"/>
              <a:t>尿异常</a:t>
            </a:r>
            <a:r>
              <a:rPr lang="en-US" altLang="zh-CN" dirty="0"/>
              <a:t>  </a:t>
            </a:r>
            <a:r>
              <a:rPr lang="zh-CN" altLang="zh-CN" dirty="0"/>
              <a:t>肉眼血尿</a:t>
            </a:r>
            <a:r>
              <a:rPr lang="zh-CN" altLang="en-US" dirty="0"/>
              <a:t>、</a:t>
            </a:r>
            <a:r>
              <a:rPr lang="zh-CN" altLang="zh-CN" dirty="0"/>
              <a:t>轻中度蛋白尿。</a:t>
            </a:r>
            <a:endParaRPr lang="zh-CN" altLang="zh-CN" dirty="0"/>
          </a:p>
          <a:p>
            <a:pPr eaLnBrk="1" hangingPunct="1">
              <a:buNone/>
            </a:pPr>
            <a:r>
              <a:rPr lang="en-US" altLang="zh-CN" dirty="0"/>
              <a:t>2. </a:t>
            </a:r>
            <a:r>
              <a:rPr lang="zh-CN" altLang="zh-CN" dirty="0"/>
              <a:t>水肿</a:t>
            </a:r>
            <a:r>
              <a:rPr lang="en-US" altLang="zh-CN" dirty="0"/>
              <a:t>  </a:t>
            </a:r>
            <a:r>
              <a:rPr lang="zh-CN" altLang="zh-CN" dirty="0"/>
              <a:t>晨起眼睑水肿或伴有下肢轻度凹陷性水肿，严重者可波及全身。</a:t>
            </a:r>
            <a:endParaRPr lang="zh-CN" altLang="zh-CN" dirty="0"/>
          </a:p>
          <a:p>
            <a:pPr eaLnBrk="1" hangingPunct="1">
              <a:buNone/>
            </a:pPr>
            <a:r>
              <a:rPr lang="en-US" altLang="zh-CN" dirty="0"/>
              <a:t>3. </a:t>
            </a:r>
            <a:r>
              <a:rPr lang="zh-CN" altLang="zh-CN" dirty="0"/>
              <a:t>高血压</a:t>
            </a:r>
            <a:r>
              <a:rPr lang="en-US" altLang="zh-CN" dirty="0"/>
              <a:t>  </a:t>
            </a:r>
            <a:r>
              <a:rPr lang="zh-CN" altLang="en-US" dirty="0"/>
              <a:t>常为</a:t>
            </a:r>
            <a:r>
              <a:rPr lang="zh-CN" altLang="zh-CN" dirty="0"/>
              <a:t>一过性轻、中度高血压。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4. </a:t>
            </a:r>
            <a:r>
              <a:rPr lang="zh-CN" altLang="zh-CN" dirty="0"/>
              <a:t>肾功能异常</a:t>
            </a:r>
            <a:endParaRPr lang="zh-CN" altLang="zh-CN" dirty="0"/>
          </a:p>
          <a:p>
            <a:pPr eaLnBrk="1" hangingPunct="1">
              <a:buNone/>
            </a:pPr>
            <a:r>
              <a:rPr lang="en-US" altLang="zh-CN" dirty="0"/>
              <a:t>5. </a:t>
            </a:r>
            <a:r>
              <a:rPr lang="zh-CN" altLang="zh-CN" dirty="0"/>
              <a:t>充血性心力衰竭</a:t>
            </a:r>
            <a:endParaRPr lang="zh-CN" altLang="zh-CN" dirty="0"/>
          </a:p>
        </p:txBody>
      </p:sp>
      <p:pic>
        <p:nvPicPr>
          <p:cNvPr id="22531" name="图片 392196" descr="U_1347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300" y="4292600"/>
            <a:ext cx="2447925" cy="216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15362"/>
          <p:cNvSpPr>
            <a:spLocks noGrp="1"/>
          </p:cNvSpPr>
          <p:nvPr>
            <p:ph idx="1"/>
          </p:nvPr>
        </p:nvSpPr>
        <p:spPr>
          <a:xfrm>
            <a:off x="1919288" y="1557338"/>
            <a:ext cx="8280400" cy="5076825"/>
          </a:xfrm>
        </p:spPr>
        <p:txBody>
          <a:bodyPr vert="horz" wrap="square" lIns="91440" tIns="45720" rIns="91440" bIns="45720" anchor="t"/>
          <a:lstStyle/>
          <a:p>
            <a:pPr marL="914400" lvl="2" indent="0" eaLnBrk="1" hangingPunct="1">
              <a:lnSpc>
                <a:spcPct val="110000"/>
              </a:lnSpc>
              <a:buNone/>
            </a:pPr>
            <a:r>
              <a:rPr lang="en-US" altLang="zh-CN" sz="3600" dirty="0">
                <a:solidFill>
                  <a:srgbClr val="000000"/>
                </a:solidFill>
              </a:rPr>
              <a:t>1</a:t>
            </a:r>
            <a:r>
              <a:rPr lang="zh-CN" altLang="en-US" sz="3600" dirty="0">
                <a:solidFill>
                  <a:srgbClr val="000000"/>
                </a:solidFill>
              </a:rPr>
              <a:t>、浮肿、尿少（</a:t>
            </a:r>
            <a:r>
              <a:rPr lang="en-US" altLang="zh-CN" sz="3600" dirty="0">
                <a:solidFill>
                  <a:srgbClr val="000000"/>
                </a:solidFill>
                <a:latin typeface="Tahoma" panose="020B0604030504040204" pitchFamily="34" charset="0"/>
              </a:rPr>
              <a:t>70%</a:t>
            </a:r>
            <a:r>
              <a:rPr lang="zh-CN" altLang="en-US" sz="3600" dirty="0">
                <a:solidFill>
                  <a:srgbClr val="000000"/>
                </a:solidFill>
                <a:latin typeface="Tahoma" panose="020B0604030504040204" pitchFamily="34" charset="0"/>
              </a:rPr>
              <a:t>）</a:t>
            </a:r>
            <a:endParaRPr lang="zh-CN" altLang="en-US" sz="36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dirty="0"/>
              <a:t>  （</a:t>
            </a:r>
            <a:r>
              <a:rPr lang="en-US" altLang="zh-CN" dirty="0"/>
              <a:t>1</a:t>
            </a:r>
            <a:r>
              <a:rPr lang="zh-CN" altLang="en-US" dirty="0"/>
              <a:t>）始于眼睑，晨起明显，</a:t>
            </a:r>
            <a:r>
              <a:rPr lang="en-US" altLang="zh-CN" dirty="0"/>
              <a:t>2</a:t>
            </a:r>
            <a:r>
              <a:rPr lang="zh-CN" altLang="en-US" dirty="0"/>
              <a:t>～</a:t>
            </a:r>
            <a:r>
              <a:rPr lang="en-US" altLang="zh-CN" dirty="0"/>
              <a:t>3</a:t>
            </a:r>
            <a:r>
              <a:rPr lang="zh-CN" altLang="en-US" dirty="0"/>
              <a:t>天，波及全身；</a:t>
            </a:r>
            <a:endParaRPr lang="zh-CN" altLang="en-US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dirty="0"/>
              <a:t>  （</a:t>
            </a:r>
            <a:r>
              <a:rPr lang="en-US" altLang="zh-CN" dirty="0"/>
              <a:t>2</a:t>
            </a:r>
            <a:r>
              <a:rPr lang="zh-CN" altLang="en-US" dirty="0"/>
              <a:t>）为轻～中度非凹陷性水肿；</a:t>
            </a:r>
            <a:endParaRPr lang="zh-CN" altLang="en-US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dirty="0"/>
              <a:t>  （</a:t>
            </a:r>
            <a:r>
              <a:rPr lang="en-US" altLang="zh-CN" dirty="0"/>
              <a:t>3</a:t>
            </a:r>
            <a:r>
              <a:rPr lang="zh-CN" altLang="en-US" dirty="0"/>
              <a:t>）水肿明显时尿明显减少甚至尿闭；</a:t>
            </a:r>
            <a:endParaRPr lang="zh-CN" altLang="en-US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dirty="0"/>
              <a:t>  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1</a:t>
            </a:r>
            <a:r>
              <a:rPr lang="zh-CN" altLang="en-US" dirty="0"/>
              <a:t>～</a:t>
            </a:r>
            <a:r>
              <a:rPr lang="en-US" altLang="zh-CN" dirty="0"/>
              <a:t>2</a:t>
            </a:r>
            <a:r>
              <a:rPr lang="zh-CN" altLang="en-US" dirty="0"/>
              <a:t>周尿量增多浮肿消退；</a:t>
            </a:r>
            <a:endParaRPr lang="zh-CN" altLang="en-US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dirty="0"/>
              <a:t>  （</a:t>
            </a:r>
            <a:r>
              <a:rPr lang="en-US" altLang="zh-CN" dirty="0"/>
              <a:t>5</a:t>
            </a:r>
            <a:r>
              <a:rPr lang="zh-CN" altLang="en-US" dirty="0"/>
              <a:t>）尿量多少是观察肾功能的主要指征之一，与病情及预后密切相关。</a:t>
            </a:r>
            <a:endParaRPr lang="zh-CN" altLang="en-US" dirty="0"/>
          </a:p>
        </p:txBody>
      </p:sp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1828800" y="-317"/>
            <a:ext cx="8532813" cy="769937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典型表现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问诊与常见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症状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体格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实验室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检查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诊断方法与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病历书写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</a:t>
              </a:r>
              <a:endParaRPr lang="zh-CN" altLang="en-US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循环系统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20"/>
            </p:custDataLst>
          </p:nvPr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22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7990840" y="4372610"/>
            <a:ext cx="3698875" cy="53975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八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5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泌尿与生殖系统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内容占位符 313354" descr="U_2497~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1035" y="1412875"/>
            <a:ext cx="5322570" cy="3993515"/>
          </a:xfrm>
        </p:spPr>
      </p:pic>
      <p:pic>
        <p:nvPicPr>
          <p:cNvPr id="313353" name="图片 313352" descr="843d04d9fcc8b793bdcf553bfbd23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515" y="1412875"/>
            <a:ext cx="4989513" cy="399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3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6385"/>
          <p:cNvSpPr>
            <a:spLocks noGrp="1"/>
          </p:cNvSpPr>
          <p:nvPr>
            <p:ph type="title"/>
          </p:nvPr>
        </p:nvSpPr>
        <p:spPr>
          <a:xfrm>
            <a:off x="1774825" y="-317"/>
            <a:ext cx="8569325" cy="858837"/>
          </a:xfrm>
        </p:spPr>
        <p:txBody>
          <a:bodyPr vert="horz" wrap="square" lIns="92075" tIns="46038" rIns="92075" bIns="46038" anchor="ctr"/>
          <a:lstStyle/>
          <a:p>
            <a:pPr algn="ctr" eaLnBrk="1" hangingPunct="1"/>
            <a:r>
              <a:rPr lang="en-US" altLang="zh-CN" dirty="0"/>
              <a:t>2</a:t>
            </a:r>
            <a:r>
              <a:rPr lang="zh-CN" altLang="en-US" dirty="0"/>
              <a:t>、血尿</a:t>
            </a:r>
            <a:endParaRPr lang="zh-CN" altLang="en-US" dirty="0"/>
          </a:p>
        </p:txBody>
      </p:sp>
      <p:sp>
        <p:nvSpPr>
          <p:cNvPr id="25602" name="文本占位符 16386"/>
          <p:cNvSpPr>
            <a:spLocks noGrp="1"/>
          </p:cNvSpPr>
          <p:nvPr>
            <p:ph idx="1"/>
          </p:nvPr>
        </p:nvSpPr>
        <p:spPr>
          <a:xfrm>
            <a:off x="1992313" y="1268413"/>
            <a:ext cx="8207375" cy="5827712"/>
          </a:xfrm>
        </p:spPr>
        <p:txBody>
          <a:bodyPr vert="horz" wrap="square" lIns="91440" tIns="45720" rIns="91440" bIns="45720" anchor="t"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）起病时几乎都有血尿，</a:t>
            </a:r>
            <a:r>
              <a:rPr lang="en-US" altLang="zh-CN" dirty="0"/>
              <a:t>50%-70%</a:t>
            </a:r>
            <a:r>
              <a:rPr lang="zh-CN" altLang="en-US" dirty="0"/>
              <a:t>肉眼血尿。   </a:t>
            </a:r>
            <a:endParaRPr lang="zh-CN" altLang="en-US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）血尿的颜色与尿的酸碱度有关：</a:t>
            </a:r>
            <a:endParaRPr lang="zh-CN" altLang="en-US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0000"/>
                </a:solidFill>
              </a:rPr>
              <a:t>     中性和碱性</a:t>
            </a:r>
            <a:r>
              <a:rPr lang="en-US" altLang="zh-CN" dirty="0">
                <a:solidFill>
                  <a:srgbClr val="000000"/>
                </a:solidFill>
              </a:rPr>
              <a:t>——</a:t>
            </a:r>
            <a:r>
              <a:rPr lang="zh-CN" altLang="en-US" dirty="0">
                <a:solidFill>
                  <a:srgbClr val="000000"/>
                </a:solidFill>
              </a:rPr>
              <a:t>呈鲜红色或洗肉水样</a:t>
            </a:r>
            <a:endParaRPr lang="zh-CN" altLang="en-US" dirty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0000"/>
                </a:solidFill>
              </a:rPr>
              <a:t>     酸      性</a:t>
            </a:r>
            <a:r>
              <a:rPr lang="en-US" altLang="zh-CN" dirty="0">
                <a:solidFill>
                  <a:srgbClr val="000000"/>
                </a:solidFill>
              </a:rPr>
              <a:t>——</a:t>
            </a:r>
            <a:r>
              <a:rPr lang="zh-CN" altLang="en-US" dirty="0">
                <a:solidFill>
                  <a:srgbClr val="000000"/>
                </a:solidFill>
              </a:rPr>
              <a:t>呈浓茶样和烟灰水样</a:t>
            </a:r>
            <a:endParaRPr lang="zh-CN" altLang="en-US" dirty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）肉眼血尿</a:t>
            </a:r>
            <a:r>
              <a:rPr lang="en-US" altLang="zh-CN" dirty="0"/>
              <a:t>1</a:t>
            </a:r>
            <a:r>
              <a:rPr lang="zh-CN" altLang="en-US" dirty="0"/>
              <a:t>～</a:t>
            </a:r>
            <a:r>
              <a:rPr lang="en-US" altLang="zh-CN" dirty="0"/>
              <a:t>2</a:t>
            </a:r>
            <a:r>
              <a:rPr lang="zh-CN" altLang="en-US" dirty="0"/>
              <a:t>周消失转为镜下血尿，镜下血尿一般持续</a:t>
            </a:r>
            <a:r>
              <a:rPr lang="en-US" altLang="zh-CN" dirty="0"/>
              <a:t>1-3</a:t>
            </a:r>
            <a:r>
              <a:rPr lang="zh-CN" altLang="en-US" dirty="0"/>
              <a:t>个月。</a:t>
            </a:r>
            <a:endParaRPr lang="zh-CN" altLang="en-US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）血尿明显并不影响预后。</a:t>
            </a:r>
            <a:endParaRPr lang="zh-CN" altLang="en-US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）与感染、活动有关。</a:t>
            </a:r>
            <a:endParaRPr lang="zh-CN" altLang="en-US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sz="1000" dirty="0"/>
              <a:t>   </a:t>
            </a:r>
            <a:endParaRPr lang="zh-CN" altLang="en-US" sz="1000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zh-CN" altLang="en-US" dirty="0"/>
              <a:t>   可伴不同程度的</a:t>
            </a:r>
            <a:r>
              <a:rPr lang="zh-CN" altLang="en-US" sz="3600" dirty="0">
                <a:solidFill>
                  <a:srgbClr val="000000"/>
                </a:solidFill>
              </a:rPr>
              <a:t>蛋白尿：</a:t>
            </a:r>
            <a:r>
              <a:rPr lang="zh-CN" altLang="en-US" dirty="0"/>
              <a:t>＜</a:t>
            </a:r>
            <a:r>
              <a:rPr lang="en-US" altLang="zh-CN" dirty="0"/>
              <a:t>3g/d</a:t>
            </a:r>
            <a:r>
              <a:rPr lang="zh-CN" altLang="en-US" dirty="0"/>
              <a:t>，有</a:t>
            </a:r>
            <a:r>
              <a:rPr lang="en-US" altLang="zh-CN" dirty="0"/>
              <a:t>20%</a:t>
            </a:r>
            <a:r>
              <a:rPr lang="zh-CN" altLang="en-US" dirty="0"/>
              <a:t>可达肾病水平。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7409"/>
          <p:cNvSpPr>
            <a:spLocks noGrp="1"/>
          </p:cNvSpPr>
          <p:nvPr>
            <p:ph type="title"/>
          </p:nvPr>
        </p:nvSpPr>
        <p:spPr>
          <a:xfrm>
            <a:off x="1703388" y="-317"/>
            <a:ext cx="8640762" cy="701675"/>
          </a:xfrm>
        </p:spPr>
        <p:txBody>
          <a:bodyPr vert="horz" wrap="square" lIns="92075" tIns="46038" rIns="92075" bIns="46038" anchor="ctr">
            <a:normAutofit fontScale="90000"/>
          </a:bodyPr>
          <a:lstStyle/>
          <a:p>
            <a:pPr algn="ctr" eaLnBrk="1" hangingPunct="1"/>
            <a:r>
              <a:rPr lang="en-US" altLang="zh-CN" dirty="0"/>
              <a:t> </a:t>
            </a:r>
            <a:r>
              <a:rPr lang="en-US" altLang="zh-CN" sz="4400" dirty="0">
                <a:solidFill>
                  <a:schemeClr val="tx2"/>
                </a:solidFill>
              </a:rPr>
              <a:t> </a:t>
            </a:r>
            <a:r>
              <a:rPr lang="en-US" altLang="zh-CN" sz="4000" dirty="0"/>
              <a:t>3</a:t>
            </a:r>
            <a:r>
              <a:rPr lang="zh-CN" altLang="en-US" sz="4000" dirty="0"/>
              <a:t>、高血压</a:t>
            </a:r>
            <a:endParaRPr lang="zh-CN" altLang="en-US" sz="4000" dirty="0"/>
          </a:p>
        </p:txBody>
      </p:sp>
      <p:sp>
        <p:nvSpPr>
          <p:cNvPr id="26626" name="文本占位符 17410"/>
          <p:cNvSpPr>
            <a:spLocks noGrp="1"/>
          </p:cNvSpPr>
          <p:nvPr>
            <p:ph idx="1"/>
          </p:nvPr>
        </p:nvSpPr>
        <p:spPr>
          <a:xfrm>
            <a:off x="1524000" y="1374775"/>
            <a:ext cx="9144000" cy="521811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30%-80%</a:t>
            </a:r>
            <a:r>
              <a:rPr lang="zh-CN" altLang="en-US" dirty="0">
                <a:latin typeface="Tahoma" panose="020B0604030504040204" pitchFamily="34" charset="0"/>
              </a:rPr>
              <a:t>病例</a:t>
            </a:r>
            <a:r>
              <a:rPr lang="zh-CN" altLang="en-US" dirty="0"/>
              <a:t>有血压增高。</a:t>
            </a:r>
            <a:endParaRPr lang="zh-CN" altLang="en-US" dirty="0"/>
          </a:p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 小儿高血压标准： </a:t>
            </a:r>
            <a:endParaRPr lang="zh-CN" altLang="en-US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dirty="0"/>
              <a:t>         学龄儿童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/>
              <a:t>130/90 </a:t>
            </a:r>
            <a:r>
              <a:rPr lang="en-US" altLang="zh-CN" dirty="0">
                <a:latin typeface="Tahoma" panose="020B0604030504040204" pitchFamily="34" charset="0"/>
              </a:rPr>
              <a:t>mmHg</a:t>
            </a:r>
            <a:endParaRPr lang="en-US" altLang="zh-CN" dirty="0">
              <a:latin typeface="Tahoma" panose="020B0604030504040204" pitchFamily="34" charset="0"/>
            </a:endParaRPr>
          </a:p>
          <a:p>
            <a:pPr eaLnBrk="1" hangingPunct="1"/>
            <a:r>
              <a:rPr lang="en-US" altLang="zh-CN" dirty="0"/>
              <a:t>         </a:t>
            </a:r>
            <a:r>
              <a:rPr lang="zh-CN" altLang="en-US" dirty="0"/>
              <a:t>学龄前儿童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≥120/80 </a:t>
            </a:r>
            <a:r>
              <a:rPr lang="en-US" altLang="zh-CN" dirty="0">
                <a:latin typeface="Tahoma" panose="020B0604030504040204" pitchFamily="34" charset="0"/>
                <a:ea typeface="宋体" panose="02010600030101010101" pitchFamily="2" charset="-122"/>
              </a:rPr>
              <a:t>mmHg</a:t>
            </a:r>
            <a:endParaRPr lang="en-US" altLang="zh-CN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）一般在</a:t>
            </a:r>
            <a:r>
              <a:rPr lang="en-US" altLang="zh-CN" dirty="0"/>
              <a:t>1</a:t>
            </a:r>
            <a:r>
              <a:rPr lang="zh-CN" altLang="en-US" dirty="0">
                <a:latin typeface="Tahoma" panose="020B0604030504040204" pitchFamily="34" charset="0"/>
              </a:rPr>
              <a:t>～</a:t>
            </a:r>
            <a:r>
              <a:rPr lang="en-US" altLang="zh-CN" dirty="0"/>
              <a:t>2</a:t>
            </a:r>
            <a:r>
              <a:rPr lang="zh-CN" altLang="en-US" dirty="0"/>
              <a:t>周内随着尿量增多血压恢复正常。</a:t>
            </a:r>
            <a:endParaRPr lang="zh-CN" altLang="en-US" dirty="0"/>
          </a:p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）血压过高或上升过快，要警惕高血压脑病。</a:t>
            </a:r>
            <a:endParaRPr lang="zh-CN" altLang="en-US" dirty="0"/>
          </a:p>
          <a:p>
            <a:pPr eaLnBrk="1" hangingPunct="1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）血压升高程度与肾实质损害轻重呈正比。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2351088" y="-317"/>
            <a:ext cx="7821612" cy="563562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ctr" eaLnBrk="1" hangingPunct="1"/>
            <a:r>
              <a:rPr lang="zh-CN" altLang="en-US" dirty="0"/>
              <a:t>临床表现</a:t>
            </a:r>
            <a:endParaRPr lang="zh-CN" altLang="en-US" dirty="0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/>
              <a:t>血尿</a:t>
            </a:r>
            <a:endParaRPr lang="zh-CN" altLang="en-US" dirty="0"/>
          </a:p>
          <a:p>
            <a:pPr eaLnBrk="1" hangingPunct="1"/>
            <a:r>
              <a:rPr lang="zh-CN" altLang="en-US" dirty="0"/>
              <a:t>蛋白尿</a:t>
            </a:r>
            <a:endParaRPr lang="zh-CN" altLang="en-US" dirty="0"/>
          </a:p>
          <a:p>
            <a:pPr eaLnBrk="1" hangingPunct="1"/>
            <a:r>
              <a:rPr lang="zh-CN" altLang="en-US" dirty="0"/>
              <a:t>水肿</a:t>
            </a:r>
            <a:endParaRPr lang="zh-CN" altLang="en-US" dirty="0"/>
          </a:p>
          <a:p>
            <a:pPr eaLnBrk="1" hangingPunct="1"/>
            <a:r>
              <a:rPr lang="zh-CN" altLang="en-US" dirty="0"/>
              <a:t>高血压</a:t>
            </a:r>
            <a:endParaRPr lang="zh-CN" altLang="en-US" dirty="0"/>
          </a:p>
          <a:p>
            <a:pPr eaLnBrk="1" hangingPunct="1"/>
            <a:r>
              <a:rPr lang="zh-CN" altLang="en-US" dirty="0"/>
              <a:t>一过性肾功能不全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23554"/>
          <p:cNvSpPr>
            <a:spLocks noGrp="1"/>
          </p:cNvSpPr>
          <p:nvPr>
            <p:ph idx="1"/>
          </p:nvPr>
        </p:nvSpPr>
        <p:spPr>
          <a:xfrm>
            <a:off x="2063750" y="1484313"/>
            <a:ext cx="8402638" cy="4416425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buNone/>
            </a:pPr>
            <a:r>
              <a:rPr lang="en-US" altLang="zh-CN" sz="4000" dirty="0">
                <a:solidFill>
                  <a:srgbClr val="000000"/>
                </a:solidFill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</a:rPr>
              <a:t>尿常规</a:t>
            </a:r>
            <a:r>
              <a:rPr lang="zh-CN" altLang="en-US" sz="4000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                      </a:t>
            </a:r>
            <a:endParaRPr lang="zh-CN" altLang="en-US" dirty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zh-CN" altLang="en-US" sz="3600" dirty="0"/>
              <a:t>   </a:t>
            </a:r>
            <a:endParaRPr lang="en-US" altLang="zh-CN" sz="3600" dirty="0"/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zh-CN" altLang="en-US" sz="3600" dirty="0"/>
              <a:t>尿蛋白</a:t>
            </a:r>
            <a:r>
              <a:rPr lang="en-US" altLang="zh-CN" sz="3600" dirty="0"/>
              <a:t>+</a:t>
            </a:r>
            <a:r>
              <a:rPr lang="zh-CN" altLang="en-US" sz="3600" dirty="0"/>
              <a:t>～</a:t>
            </a:r>
            <a:r>
              <a:rPr lang="en-US" altLang="zh-CN" sz="3600" dirty="0"/>
              <a:t>+++</a:t>
            </a:r>
            <a:r>
              <a:rPr lang="zh-CN" altLang="en-US" sz="3600" dirty="0"/>
              <a:t>，镜下见大量红细胞</a:t>
            </a:r>
            <a:r>
              <a:rPr lang="en-US" altLang="zh-CN" sz="3600" dirty="0"/>
              <a:t>++</a:t>
            </a:r>
            <a:r>
              <a:rPr lang="zh-CN" altLang="en-US" sz="3600" dirty="0"/>
              <a:t>～</a:t>
            </a:r>
            <a:endParaRPr lang="zh-CN" altLang="en-US" sz="3600" dirty="0"/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en-US" altLang="zh-CN" sz="3600" dirty="0"/>
              <a:t>++++</a:t>
            </a:r>
            <a:r>
              <a:rPr lang="zh-CN" altLang="en-US" sz="3600" dirty="0"/>
              <a:t>、颗粒、透明和红细胞管型。</a:t>
            </a:r>
            <a:endParaRPr lang="zh-CN" altLang="en-US" sz="3600" dirty="0"/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zh-CN" altLang="en-US" sz="3600" dirty="0"/>
              <a:t>   早期白细胞升高并非感染。</a:t>
            </a:r>
            <a:endParaRPr lang="zh-CN" altLang="en-US" sz="3600" dirty="0"/>
          </a:p>
          <a:p>
            <a:pPr marL="0" indent="0" algn="just" eaLnBrk="1" hangingPunct="1">
              <a:lnSpc>
                <a:spcPct val="80000"/>
              </a:lnSpc>
              <a:buNone/>
            </a:pPr>
            <a:r>
              <a:rPr lang="zh-CN" altLang="en-US" sz="3600" dirty="0"/>
              <a:t>   尿常规</a:t>
            </a:r>
            <a:r>
              <a:rPr lang="en-US" altLang="zh-CN" sz="3600" dirty="0"/>
              <a:t>4-8</a:t>
            </a:r>
            <a:r>
              <a:rPr lang="zh-CN" altLang="en-US" sz="3600" dirty="0"/>
              <a:t>周恢复正常。</a:t>
            </a:r>
            <a:endParaRPr lang="zh-CN" altLang="en-US" sz="3600" dirty="0"/>
          </a:p>
        </p:txBody>
      </p:sp>
      <p:sp>
        <p:nvSpPr>
          <p:cNvPr id="28674" name="十字星 23558"/>
          <p:cNvSpPr/>
          <p:nvPr/>
        </p:nvSpPr>
        <p:spPr>
          <a:xfrm>
            <a:off x="4511675" y="1628775"/>
            <a:ext cx="800100" cy="798513"/>
          </a:xfrm>
          <a:prstGeom prst="star4">
            <a:avLst>
              <a:gd name="adj" fmla="val 12500"/>
            </a:avLst>
          </a:prstGeom>
          <a:solidFill>
            <a:srgbClr val="CC0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标题 1"/>
          <p:cNvSpPr>
            <a:spLocks noGrp="1"/>
          </p:cNvSpPr>
          <p:nvPr>
            <p:ph type="title"/>
          </p:nvPr>
        </p:nvSpPr>
        <p:spPr>
          <a:xfrm>
            <a:off x="1703388" y="-124460"/>
            <a:ext cx="8736012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实验室检查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8674"/>
          <p:cNvSpPr>
            <a:spLocks noGrp="1"/>
          </p:cNvSpPr>
          <p:nvPr>
            <p:ph idx="1"/>
          </p:nvPr>
        </p:nvSpPr>
        <p:spPr>
          <a:xfrm>
            <a:off x="1901825" y="1641475"/>
            <a:ext cx="8456613" cy="4873625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200" dirty="0"/>
              <a:t>  起病前 </a:t>
            </a:r>
            <a:r>
              <a:rPr lang="en-US" altLang="zh-CN" sz="3200" dirty="0"/>
              <a:t>1</a:t>
            </a:r>
            <a:r>
              <a:rPr lang="zh-CN" altLang="en-US" sz="3200" dirty="0"/>
              <a:t>～</a:t>
            </a:r>
            <a:r>
              <a:rPr lang="en-US" altLang="zh-CN" sz="3200" dirty="0"/>
              <a:t>3</a:t>
            </a:r>
            <a:r>
              <a:rPr lang="zh-CN" altLang="en-US" sz="3200" dirty="0"/>
              <a:t>周有前期链球菌感染史。</a:t>
            </a:r>
            <a:endParaRPr lang="zh-CN" altLang="en-US" sz="3200" dirty="0"/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dirty="0"/>
              <a:t>  临床出现水肿、少尿、血尿、高血压。</a:t>
            </a:r>
            <a:endParaRPr lang="zh-CN" altLang="en-US" sz="3200" dirty="0"/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dirty="0"/>
              <a:t>  尿常规检查有红细胞、蛋白和管型。</a:t>
            </a:r>
            <a:endParaRPr lang="zh-CN" altLang="en-US" sz="3200" dirty="0"/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dirty="0"/>
              <a:t>  血清</a:t>
            </a:r>
            <a:r>
              <a:rPr lang="en-US" altLang="zh-CN" sz="3200" dirty="0"/>
              <a:t>Cз</a:t>
            </a:r>
            <a:r>
              <a:rPr lang="zh-CN" altLang="en-US" sz="3200" dirty="0"/>
              <a:t>降低，伴或不伴</a:t>
            </a:r>
            <a:r>
              <a:rPr lang="en-US" altLang="zh-CN" sz="3200" dirty="0"/>
              <a:t>ASO</a:t>
            </a:r>
            <a:r>
              <a:rPr lang="zh-CN" altLang="en-US" sz="3200" dirty="0"/>
              <a:t>升高。</a:t>
            </a:r>
            <a:endParaRPr lang="zh-CN" altLang="en-US" sz="3200" dirty="0"/>
          </a:p>
          <a:p>
            <a:pPr eaLnBrk="1" hangingPunct="1">
              <a:lnSpc>
                <a:spcPct val="110000"/>
              </a:lnSpc>
            </a:pPr>
            <a:endParaRPr lang="zh-CN" altLang="en-US" sz="3600" dirty="0"/>
          </a:p>
        </p:txBody>
      </p:sp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1774825" y="-88265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诊断要点（典型病例）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1910715" y="0"/>
            <a:ext cx="8496300" cy="719138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zh-CN" dirty="0"/>
              <a:t>治</a:t>
            </a:r>
            <a:r>
              <a:rPr lang="en-US" altLang="zh-CN" dirty="0"/>
              <a:t>  </a:t>
            </a:r>
            <a:r>
              <a:rPr lang="zh-CN" altLang="zh-CN" dirty="0"/>
              <a:t>疗</a:t>
            </a:r>
            <a:endParaRPr lang="zh-CN" altLang="en-US" dirty="0"/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1847850" y="1341438"/>
            <a:ext cx="84963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/>
              <a:t>1. </a:t>
            </a:r>
            <a:r>
              <a:rPr lang="zh-CN" altLang="en-US" dirty="0"/>
              <a:t>一般治疗：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  </a:t>
            </a:r>
            <a:r>
              <a:rPr lang="zh-CN" altLang="zh-CN" dirty="0"/>
              <a:t>绝对卧床休息</a:t>
            </a:r>
            <a:r>
              <a:rPr lang="zh-CN" altLang="en-US" dirty="0"/>
              <a:t>、</a:t>
            </a:r>
            <a:r>
              <a:rPr lang="zh-CN" altLang="zh-CN" dirty="0"/>
              <a:t>低盐饮食</a:t>
            </a:r>
            <a:r>
              <a:rPr lang="zh-CN" altLang="en-US" dirty="0"/>
              <a:t>、</a:t>
            </a:r>
            <a:r>
              <a:rPr lang="zh-CN" altLang="zh-CN" dirty="0"/>
              <a:t>控制液体入量</a:t>
            </a:r>
            <a:r>
              <a:rPr lang="zh-CN" altLang="en-US" dirty="0"/>
              <a:t>等</a:t>
            </a:r>
            <a:endParaRPr lang="zh-CN" altLang="en-US" dirty="0"/>
          </a:p>
          <a:p>
            <a:pPr eaLnBrk="1" hangingPunct="1">
              <a:buNone/>
            </a:pPr>
            <a:r>
              <a:rPr lang="en-US" altLang="zh-CN" dirty="0"/>
              <a:t>2. </a:t>
            </a:r>
            <a:r>
              <a:rPr lang="zh-CN" altLang="en-US" dirty="0"/>
              <a:t>抗感染治疗</a:t>
            </a:r>
            <a:endParaRPr lang="zh-CN" altLang="en-US" dirty="0"/>
          </a:p>
          <a:p>
            <a:pPr eaLnBrk="1" hangingPunct="1">
              <a:buNone/>
            </a:pPr>
            <a:r>
              <a:rPr lang="en-US" altLang="zh-CN" dirty="0"/>
              <a:t>3. </a:t>
            </a:r>
            <a:r>
              <a:rPr lang="zh-CN" altLang="en-US" dirty="0"/>
              <a:t>对症治疗</a:t>
            </a:r>
            <a:endParaRPr lang="zh-CN" altLang="en-US" dirty="0"/>
          </a:p>
          <a:p>
            <a:pPr eaLnBrk="1" hangingPunct="1">
              <a:buNone/>
            </a:pPr>
            <a:r>
              <a:rPr lang="en-US" altLang="zh-CN" dirty="0"/>
              <a:t>4. </a:t>
            </a:r>
            <a:r>
              <a:rPr lang="zh-CN" altLang="en-US" dirty="0"/>
              <a:t>透析治疗</a:t>
            </a:r>
            <a:endParaRPr lang="zh-CN" altLang="en-US" dirty="0"/>
          </a:p>
          <a:p>
            <a:pPr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1774825" y="-8001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案  例</a:t>
            </a:r>
            <a:endParaRPr lang="zh-CN" altLang="en-US" dirty="0"/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2400" dirty="0"/>
              <a:t>患儿，男，8岁。因眼睑水肿、尿少3天入院。2周前在外玩耍时，右膝关节皮肤擦伤化脓。体格检查：血压130/90mmHg，眼睑水肿，双下肢水肿。实验室检查：尿红细胞（+），尿蛋白（++），24小时尿量250ml。最可能的诊断是</a:t>
            </a:r>
            <a:endParaRPr lang="zh-CN" altLang="en-US" sz="2400" dirty="0"/>
          </a:p>
          <a:p>
            <a:pPr marL="0" indent="0" eaLnBrk="1" hangingPunct="1">
              <a:buNone/>
            </a:pPr>
            <a:r>
              <a:rPr lang="zh-CN" altLang="en-US" sz="2400" dirty="0"/>
              <a:t> </a:t>
            </a:r>
            <a:endParaRPr lang="en-US" altLang="zh-CN" sz="2400" dirty="0"/>
          </a:p>
          <a:p>
            <a:pPr marL="0" indent="0" eaLnBrk="1" hangingPunct="1">
              <a:buNone/>
            </a:pPr>
            <a:r>
              <a:rPr lang="en-US" altLang="zh-CN" sz="2400" dirty="0"/>
              <a:t> </a:t>
            </a:r>
            <a:r>
              <a:rPr lang="zh-CN" altLang="en-US" sz="2400" dirty="0"/>
              <a:t>A.急性肾小球肾炎               B.慢性肾小球肾炎         </a:t>
            </a:r>
            <a:endParaRPr lang="zh-CN" altLang="en-US" sz="2400" dirty="0"/>
          </a:p>
          <a:p>
            <a:pPr marL="0" indent="0" eaLnBrk="1" hangingPunct="1">
              <a:buNone/>
            </a:pPr>
            <a:r>
              <a:rPr lang="zh-CN" altLang="en-US" sz="2400" dirty="0"/>
              <a:t> C.肾病综合征                      D.尿毒症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尿路感染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75778"/>
          <p:cNvSpPr>
            <a:spLocks noGrp="1"/>
          </p:cNvSpPr>
          <p:nvPr>
            <p:ph idx="1"/>
          </p:nvPr>
        </p:nvSpPr>
        <p:spPr>
          <a:xfrm>
            <a:off x="2209800" y="2057400"/>
            <a:ext cx="8001000" cy="4191000"/>
          </a:xfrm>
        </p:spPr>
        <p:txBody>
          <a:bodyPr vert="horz" wrap="square" lIns="91440" tIns="45720" rIns="91440" bIns="45720" anchor="t"/>
          <a:lstStyle/>
          <a:p>
            <a:pPr marL="0" indent="0" algn="just" eaLnBrk="1" hangingPunct="1">
              <a:buNone/>
            </a:pP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1.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掌握尿路感染的定义、临床表现、诊断。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just"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eaLnBrk="1" hangingPunct="1">
              <a:buNone/>
            </a:pP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掌握尿路感染的病因，感染的易感因素、感染途径、预防措施。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5843" name="标题 61441"/>
          <p:cNvSpPr>
            <a:spLocks noGrp="1"/>
          </p:cNvSpPr>
          <p:nvPr>
            <p:ph type="title"/>
          </p:nvPr>
        </p:nvSpPr>
        <p:spPr>
          <a:xfrm>
            <a:off x="1774825" y="-8001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ea typeface="宋体" panose="02010600030101010101" pitchFamily="2" charset="-122"/>
              </a:rPr>
              <a:t>学习目标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4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内分泌与代谢性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7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风湿性</a:t>
              </a: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8"/>
            </p:custDataLst>
          </p:nvPr>
        </p:nvGrpSpPr>
        <p:grpSpPr>
          <a:xfrm>
            <a:off x="3968022" y="2553957"/>
            <a:ext cx="3498580" cy="539984"/>
            <a:chOff x="1397186" y="3857714"/>
            <a:chExt cx="4225649" cy="549589"/>
          </a:xfrm>
        </p:grpSpPr>
        <p:sp>
          <p:nvSpPr>
            <p:cNvPr id="24" name="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97186" y="3857714"/>
              <a:ext cx="1171922" cy="549351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0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血液系统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1"/>
            </p:custDataLst>
          </p:nvPr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4"/>
            </p:custDataLst>
          </p:nvPr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6"/>
              </p:custDataLst>
            </p:nvPr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外科学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总论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项目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9"/>
              </p:custDataLst>
            </p:nvPr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运动系统疾病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35169"/>
          <p:cNvSpPr>
            <a:spLocks noGrp="1"/>
          </p:cNvSpPr>
          <p:nvPr>
            <p:ph type="title"/>
          </p:nvPr>
        </p:nvSpPr>
        <p:spPr>
          <a:xfrm>
            <a:off x="1828165" y="-223520"/>
            <a:ext cx="8656638" cy="11430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病  例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0" name="文本占位符 135170"/>
          <p:cNvSpPr>
            <a:spLocks noGrp="1"/>
          </p:cNvSpPr>
          <p:nvPr>
            <p:ph idx="1"/>
          </p:nvPr>
        </p:nvSpPr>
        <p:spPr>
          <a:xfrm>
            <a:off x="2206625" y="1844675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70000"/>
              </a:lnSpc>
            </a:pP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患者甲，女，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34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岁，因尿频、尿急、尿痛并且耻骨弓上不适感一周。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70000"/>
              </a:lnSpc>
            </a:pP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70000"/>
              </a:lnSpc>
            </a:pPr>
            <a:r>
              <a:rPr lang="zh-CN" altLang="en-US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患者乙，女，</a:t>
            </a:r>
            <a:r>
              <a:rPr lang="en-US" altLang="zh-CN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28</a:t>
            </a:r>
            <a:r>
              <a:rPr lang="zh-CN" altLang="en-US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岁。尿频、尿急、尿痛、腰痛伴寒战、高热</a:t>
            </a:r>
            <a:r>
              <a:rPr lang="en-US" altLang="zh-CN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天。</a:t>
            </a:r>
            <a:br>
              <a:rPr lang="zh-CN" altLang="en-US" dirty="0"/>
            </a:br>
            <a:endParaRPr lang="zh-CN" altLang="en-US" dirty="0"/>
          </a:p>
          <a:p>
            <a:pPr eaLnBrk="1" hangingPunct="1">
              <a:lnSpc>
                <a:spcPct val="70000"/>
              </a:lnSpc>
            </a:pPr>
            <a:r>
              <a:rPr lang="zh-CN" altLang="en-US" dirty="0">
                <a:solidFill>
                  <a:srgbClr val="CC0000"/>
                </a:solidFill>
                <a:ea typeface="黑体" panose="02010609060101010101" charset="-122"/>
              </a:rPr>
              <a:t>问题：</a:t>
            </a:r>
            <a:endParaRPr lang="zh-CN" altLang="en-US" dirty="0">
              <a:solidFill>
                <a:srgbClr val="CC0000"/>
              </a:solidFill>
              <a:ea typeface="黑体" panose="02010609060101010101" charset="-122"/>
            </a:endParaRPr>
          </a:p>
          <a:p>
            <a:pPr eaLnBrk="1" hangingPunct="1">
              <a:lnSpc>
                <a:spcPct val="70000"/>
              </a:lnSpc>
              <a:buNone/>
            </a:pPr>
            <a:r>
              <a:rPr lang="zh-CN" altLang="en-US" dirty="0">
                <a:solidFill>
                  <a:srgbClr val="0066FF"/>
                </a:solidFill>
                <a:ea typeface="华文新魏" panose="02010800040101010101" pitchFamily="2" charset="-122"/>
              </a:rPr>
              <a:t>这两个患者症状有哪些相同点哪些不同点？</a:t>
            </a:r>
            <a:endParaRPr lang="zh-CN" altLang="en-US" dirty="0">
              <a:solidFill>
                <a:srgbClr val="0066FF"/>
              </a:solidFill>
              <a:ea typeface="华文新魏" panose="02010800040101010101" pitchFamily="2" charset="-122"/>
            </a:endParaRPr>
          </a:p>
          <a:p>
            <a:pPr eaLnBrk="1" hangingPunct="1">
              <a:lnSpc>
                <a:spcPct val="70000"/>
              </a:lnSpc>
              <a:buNone/>
            </a:pPr>
            <a:r>
              <a:rPr lang="zh-CN" altLang="en-US" dirty="0">
                <a:solidFill>
                  <a:srgbClr val="0066FF"/>
                </a:solidFill>
                <a:ea typeface="华文新魏" panose="02010800040101010101" pitchFamily="2" charset="-122"/>
              </a:rPr>
              <a:t>她们患了何种疾病？</a:t>
            </a:r>
            <a:endParaRPr lang="zh-CN" altLang="en-US" dirty="0">
              <a:solidFill>
                <a:srgbClr val="0066FF"/>
              </a:solidFill>
              <a:ea typeface="华文新魏" panose="02010800040101010101" pitchFamily="2" charset="-122"/>
            </a:endParaRPr>
          </a:p>
          <a:p>
            <a:pPr eaLnBrk="1" hangingPunct="1">
              <a:lnSpc>
                <a:spcPct val="70000"/>
              </a:lnSpc>
            </a:pPr>
            <a:endParaRPr lang="en-US" altLang="zh-CN" dirty="0">
              <a:solidFill>
                <a:srgbClr val="0066FF"/>
              </a:solidFill>
              <a:ea typeface="华文新魏" panose="02010800040101010101" pitchFamily="2" charset="-122"/>
            </a:endParaRPr>
          </a:p>
        </p:txBody>
      </p:sp>
      <p:pic>
        <p:nvPicPr>
          <p:cNvPr id="37891" name="图片 135171" descr="93601205323506203">
            <a:hlinkClick r:id="" action="ppaction://noaction"/>
          </p:cNvPr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43925" y="4724400"/>
            <a:ext cx="1731963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55652" descr="思考预览图 点击看大图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03388" y="2708275"/>
            <a:ext cx="31019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占位符 155650"/>
          <p:cNvSpPr>
            <a:spLocks noGrp="1"/>
          </p:cNvSpPr>
          <p:nvPr>
            <p:ph idx="1"/>
          </p:nvPr>
        </p:nvSpPr>
        <p:spPr>
          <a:xfrm>
            <a:off x="4008438" y="1557338"/>
            <a:ext cx="6242050" cy="21336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经过检查她们都被诊断为尿路感染。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可是她们为什么症状又不同，她们的病情是不是有什么区别呢？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8916" name="图片 155655" descr="200781912525961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3" y="1371600"/>
            <a:ext cx="1019175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占位符 376834"/>
          <p:cNvSpPr>
            <a:spLocks noGrp="1" noRot="1"/>
          </p:cNvSpPr>
          <p:nvPr>
            <p:ph idx="1"/>
          </p:nvPr>
        </p:nvSpPr>
        <p:spPr>
          <a:xfrm>
            <a:off x="1703388" y="2133600"/>
            <a:ext cx="8569325" cy="237648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尿路感染：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病原微生物</a:t>
            </a:r>
            <a:r>
              <a:rPr lang="zh-CN" altLang="en-US" dirty="0">
                <a:solidFill>
                  <a:schemeClr val="hlink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直接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侵袭尿路引起的尿路</a:t>
            </a:r>
            <a:r>
              <a:rPr lang="zh-CN" altLang="en-US" dirty="0">
                <a:solidFill>
                  <a:schemeClr val="hlink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急慢性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炎症。</a:t>
            </a:r>
            <a:endParaRPr lang="zh-CN" altLang="en-US" dirty="0">
              <a:solidFill>
                <a:srgbClr val="000004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女：男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≈8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：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endParaRPr lang="en-US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未婚少女发病率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2%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，已婚女性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5%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，孕妇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7%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，老年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10% </a:t>
            </a:r>
            <a:endParaRPr lang="en-US" altLang="zh-CN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39938" name="图片 376835" descr="2329-150x150慢性肾盂肾炎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4365625"/>
            <a:ext cx="2265363" cy="200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376836" descr="2410-150x150膀胱炎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188" y="4508500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76837" descr="2414-150x150急性肾盂肾炎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6500" y="4508500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内容占位符 78850" descr="Female urinary tract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b="6618"/>
          <a:stretch>
            <a:fillRect/>
          </a:stretch>
        </p:blipFill>
        <p:spPr>
          <a:xfrm>
            <a:off x="2711450" y="1268413"/>
            <a:ext cx="6553200" cy="4897437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圆角矩形 447496"/>
          <p:cNvSpPr/>
          <p:nvPr/>
        </p:nvSpPr>
        <p:spPr>
          <a:xfrm>
            <a:off x="2351088" y="2781300"/>
            <a:ext cx="86360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  <a:tileRect/>
          </a:gra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尿路感染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3010" name="上弧形箭头 447495"/>
          <p:cNvSpPr/>
          <p:nvPr/>
        </p:nvSpPr>
        <p:spPr>
          <a:xfrm>
            <a:off x="3575050" y="2420938"/>
            <a:ext cx="1214438" cy="733425"/>
          </a:xfrm>
          <a:prstGeom prst="curvedDownArrow">
            <a:avLst>
              <a:gd name="adj1" fmla="val 33116"/>
              <a:gd name="adj2" fmla="val 66233"/>
              <a:gd name="adj3" fmla="val 33324"/>
            </a:avLst>
          </a:prstGeom>
          <a:gradFill rotWithShape="1">
            <a:gsLst>
              <a:gs pos="0">
                <a:srgbClr val="005E47"/>
              </a:gs>
              <a:gs pos="50000">
                <a:srgbClr val="00CC99"/>
              </a:gs>
              <a:gs pos="100000">
                <a:srgbClr val="005E47"/>
              </a:gs>
            </a:gsLst>
            <a:lin ang="54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11" name="下弧形箭头 447494"/>
          <p:cNvSpPr/>
          <p:nvPr/>
        </p:nvSpPr>
        <p:spPr>
          <a:xfrm>
            <a:off x="3575050" y="4581525"/>
            <a:ext cx="1214438" cy="733425"/>
          </a:xfrm>
          <a:prstGeom prst="curvedUpArrow">
            <a:avLst>
              <a:gd name="adj1" fmla="val 33116"/>
              <a:gd name="adj2" fmla="val 66233"/>
              <a:gd name="adj3" fmla="val 33324"/>
            </a:avLst>
          </a:prstGeom>
          <a:gradFill rotWithShape="1">
            <a:gsLst>
              <a:gs pos="0">
                <a:srgbClr val="005E47"/>
              </a:gs>
              <a:gs pos="50000">
                <a:srgbClr val="00CC99"/>
              </a:gs>
              <a:gs pos="100000">
                <a:srgbClr val="005E47"/>
              </a:gs>
            </a:gsLst>
            <a:lin ang="54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12" name="圆角矩形 447493"/>
          <p:cNvSpPr/>
          <p:nvPr/>
        </p:nvSpPr>
        <p:spPr>
          <a:xfrm>
            <a:off x="5159375" y="2133600"/>
            <a:ext cx="4681538" cy="12969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  <a:tileRect/>
          </a:gra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上尿路感染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肾盂肾炎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3013" name="圆角矩形 447492"/>
          <p:cNvSpPr/>
          <p:nvPr/>
        </p:nvSpPr>
        <p:spPr>
          <a:xfrm>
            <a:off x="5232400" y="4437063"/>
            <a:ext cx="4679950" cy="1296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  <a:tileRect/>
          </a:gra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下尿路感染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膀胱炎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、尿道炎）</a:t>
            </a:r>
            <a:r>
              <a:rPr lang="zh-CN" altLang="en-US" b="1" dirty="0">
                <a:solidFill>
                  <a:schemeClr val="bg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3014" name="标题 61441"/>
          <p:cNvSpPr txBox="1"/>
          <p:nvPr/>
        </p:nvSpPr>
        <p:spPr>
          <a:xfrm>
            <a:off x="1774825" y="303213"/>
            <a:ext cx="8664575" cy="9445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buFont typeface="Wingdings" panose="05000000000000000000" pitchFamily="2" charset="2"/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分类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9" name="内容占位符 377858"/>
          <p:cNvSpPr>
            <a:spLocks noGrp="1" noRot="1"/>
          </p:cNvSpPr>
          <p:nvPr>
            <p:ph idx="1"/>
          </p:nvPr>
        </p:nvSpPr>
        <p:spPr>
          <a:xfrm>
            <a:off x="2135188" y="2060575"/>
            <a:ext cx="8229600" cy="1727200"/>
          </a:xfrm>
          <a:solidFill>
            <a:schemeClr val="accent1"/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病因</a:t>
            </a:r>
            <a:r>
              <a:rPr lang="en-US" altLang="zh-CN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</a:t>
            </a:r>
            <a:r>
              <a:rPr lang="zh-CN" altLang="en-US" dirty="0">
                <a:solidFill>
                  <a:srgbClr val="FF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致病菌</a:t>
            </a:r>
            <a:endParaRPr lang="zh-CN" altLang="en-US" dirty="0">
              <a:solidFill>
                <a:srgbClr val="FF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发病机制</a:t>
            </a:r>
            <a:r>
              <a:rPr lang="en-US" altLang="zh-CN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---</a:t>
            </a:r>
            <a:r>
              <a:rPr lang="zh-CN" altLang="en-US" dirty="0">
                <a:solidFill>
                  <a:srgbClr val="FFFF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机体防御能力、易感因素、感染途径</a:t>
            </a:r>
            <a:endParaRPr lang="zh-CN" altLang="en-US" dirty="0">
              <a:solidFill>
                <a:srgbClr val="FFFF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377862" name="图片 377861" descr="排便难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188" y="4005263"/>
            <a:ext cx="2195512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图片 377863" descr="daiqianmao--dacha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l="13281" r="15834" b="18497"/>
          <a:stretch>
            <a:fillRect/>
          </a:stretch>
        </p:blipFill>
        <p:spPr>
          <a:xfrm>
            <a:off x="7967663" y="4005263"/>
            <a:ext cx="2232025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标题 61441"/>
          <p:cNvSpPr>
            <a:spLocks noGrp="1"/>
          </p:cNvSpPr>
          <p:nvPr>
            <p:ph type="title"/>
          </p:nvPr>
        </p:nvSpPr>
        <p:spPr>
          <a:xfrm>
            <a:off x="1774825" y="-16891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ea typeface="宋体" panose="02010600030101010101" pitchFamily="2" charset="-122"/>
              </a:rPr>
              <a:t>病因和发病机制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78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78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78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9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占位符 381954"/>
          <p:cNvSpPr>
            <a:spLocks noGrp="1" noRot="1"/>
          </p:cNvSpPr>
          <p:nvPr>
            <p:ph type="body" sz="half" idx="1"/>
          </p:nvPr>
        </p:nvSpPr>
        <p:spPr>
          <a:xfrm>
            <a:off x="2063750" y="4724400"/>
            <a:ext cx="5611813" cy="1139825"/>
          </a:xfrm>
          <a:solidFill>
            <a:schemeClr val="accent1"/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000004"/>
                </a:solidFill>
                <a:ea typeface="楷体_GB2312" panose="02010609030101010101" pitchFamily="1" charset="-122"/>
              </a:rPr>
              <a:t>单一致病菌感染多见</a:t>
            </a:r>
            <a:endParaRPr lang="zh-CN" altLang="en-US" dirty="0">
              <a:solidFill>
                <a:srgbClr val="000004"/>
              </a:solidFill>
              <a:ea typeface="楷体_GB2312" panose="02010609030101010101" pitchFamily="1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4"/>
                </a:solidFill>
                <a:ea typeface="楷体_GB2312" panose="02010609030101010101" pitchFamily="1" charset="-122"/>
              </a:rPr>
              <a:t>≧</a:t>
            </a:r>
            <a:r>
              <a:rPr lang="zh-CN" altLang="en-US" dirty="0">
                <a:solidFill>
                  <a:srgbClr val="000004"/>
                </a:solidFill>
                <a:ea typeface="楷体_GB2312" panose="02010609030101010101" pitchFamily="1" charset="-122"/>
              </a:rPr>
              <a:t>两种细菌混合感染极少数</a:t>
            </a:r>
            <a:endParaRPr lang="zh-CN" altLang="en-US" dirty="0">
              <a:solidFill>
                <a:srgbClr val="000004"/>
              </a:solidFill>
              <a:ea typeface="楷体_GB2312" panose="02010609030101010101" pitchFamily="1" charset="-122"/>
            </a:endParaRPr>
          </a:p>
        </p:txBody>
      </p:sp>
      <p:graphicFrame>
        <p:nvGraphicFramePr>
          <p:cNvPr id="381977" name="内容占位符 381976"/>
          <p:cNvGraphicFramePr>
            <a:graphicFrameLocks noGrp="1"/>
          </p:cNvGraphicFramePr>
          <p:nvPr>
            <p:ph sz="half" idx="4294967295"/>
          </p:nvPr>
        </p:nvGraphicFramePr>
        <p:xfrm>
          <a:off x="1990725" y="2133600"/>
          <a:ext cx="8209280" cy="2263775"/>
        </p:xfrm>
        <a:graphic>
          <a:graphicData uri="http://schemas.openxmlformats.org/drawingml/2006/table">
            <a:tbl>
              <a:tblPr/>
              <a:tblGrid>
                <a:gridCol w="4537075"/>
                <a:gridCol w="3672205"/>
              </a:tblGrid>
              <a:tr h="457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肠道</a:t>
                      </a:r>
                      <a:r>
                        <a:rPr lang="en-US" altLang="zh-CN" sz="2400" b="1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G</a:t>
                      </a:r>
                      <a:r>
                        <a:rPr lang="zh-CN" altLang="en-US" sz="2400" b="1" baseline="3000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－</a:t>
                      </a:r>
                      <a:r>
                        <a:rPr lang="zh-CN" altLang="en-US" sz="2400" b="1" dirty="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杆菌</a:t>
                      </a:r>
                      <a:endParaRPr lang="zh-CN" altLang="en-US" sz="2400" b="1" dirty="0">
                        <a:solidFill>
                          <a:srgbClr val="FF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大肠杆菌</a:t>
                      </a: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约占</a:t>
                      </a:r>
                      <a:r>
                        <a:rPr lang="en-US" altLang="zh-CN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80</a:t>
                      </a: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％</a:t>
                      </a:r>
                      <a:r>
                        <a:rPr lang="en-US" altLang="zh-CN" sz="2400" b="1" baseline="3000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+</a:t>
                      </a:r>
                      <a:endParaRPr lang="en-US" altLang="zh-CN" sz="2400" baseline="30000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绿脓杆菌</a:t>
                      </a:r>
                      <a:endParaRPr lang="zh-CN" altLang="en-US" sz="2400" b="1" dirty="0">
                        <a:solidFill>
                          <a:srgbClr val="FF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尿路器械检查后</a:t>
                      </a:r>
                      <a:endParaRPr lang="zh-CN" altLang="en-US" sz="2400" b="1" dirty="0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变形杆菌、克雷伯杆菌</a:t>
                      </a:r>
                      <a:endParaRPr lang="zh-CN" altLang="en-US" sz="2400" b="1" dirty="0">
                        <a:solidFill>
                          <a:srgbClr val="FF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尿路结石患者</a:t>
                      </a:r>
                      <a:endParaRPr lang="zh-CN" altLang="en-US" sz="2400" dirty="0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凝固酶阴性葡萄球菌</a:t>
                      </a: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（柠檬色和白色葡萄球菌）</a:t>
                      </a:r>
                      <a:endParaRPr lang="zh-CN" altLang="en-US" sz="2400" b="1" dirty="0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性生活活跃妇女</a:t>
                      </a:r>
                      <a:endParaRPr lang="zh-CN" altLang="en-US" sz="2400" dirty="0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75" name="椭圆 381974"/>
          <p:cNvSpPr/>
          <p:nvPr/>
        </p:nvSpPr>
        <p:spPr>
          <a:xfrm>
            <a:off x="2279650" y="1095375"/>
            <a:ext cx="1800225" cy="874713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致病菌</a:t>
            </a:r>
            <a:endParaRPr lang="zh-CN" altLang="en-US" sz="3600" b="1" dirty="0">
              <a:solidFill>
                <a:schemeClr val="hlink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45076" name="图片 381977" descr="fcbbb1514da60ad28d54307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663" y="4397375"/>
            <a:ext cx="2411412" cy="1989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07521"/>
          <p:cNvSpPr>
            <a:spLocks noGrp="1"/>
          </p:cNvSpPr>
          <p:nvPr>
            <p:ph type="title"/>
          </p:nvPr>
        </p:nvSpPr>
        <p:spPr>
          <a:xfrm>
            <a:off x="3979863" y="398463"/>
            <a:ext cx="4156075" cy="73025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尿 路 感 染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6082" name="文本占位符 107522"/>
          <p:cNvSpPr>
            <a:spLocks noGrp="1"/>
          </p:cNvSpPr>
          <p:nvPr>
            <p:ph type="body" sz="half" idx="1"/>
          </p:nvPr>
        </p:nvSpPr>
        <p:spPr>
          <a:xfrm>
            <a:off x="1905000" y="2514600"/>
            <a:ext cx="5562600" cy="35226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dirty="0">
                <a:solidFill>
                  <a:srgbClr val="1F55B7"/>
                </a:solidFill>
                <a:ea typeface="隶书" panose="02010509060101010101" pitchFamily="49" charset="-122"/>
              </a:rPr>
              <a:t>感染途径</a:t>
            </a:r>
            <a:r>
              <a:rPr lang="zh-CN" altLang="en-US" dirty="0">
                <a:solidFill>
                  <a:srgbClr val="1F55B7"/>
                </a:solidFill>
              </a:rPr>
              <a:t>：</a:t>
            </a:r>
            <a:endParaRPr lang="zh-CN" altLang="en-US" dirty="0">
              <a:solidFill>
                <a:srgbClr val="1F55B7"/>
              </a:solidFill>
            </a:endParaRPr>
          </a:p>
          <a:p>
            <a:pPr eaLnBrk="1" hangingPunct="1"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dirty="0"/>
              <a:t>       </a:t>
            </a:r>
            <a:r>
              <a:rPr lang="zh-CN" altLang="en-US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上行感染(最常见)</a:t>
            </a:r>
            <a:r>
              <a:rPr lang="zh-CN" altLang="en-US" sz="24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主要为肠道、生殖道寄生菌，尤其是大肠杆菌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血行感染</a:t>
            </a:r>
            <a:r>
              <a:rPr lang="zh-CN" altLang="en-US" sz="24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金葡败血症，变形杆菌，绿脓杆菌，粪链球菌。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FF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淋巴感染</a:t>
            </a:r>
            <a:endParaRPr lang="zh-CN" altLang="en-US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FF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直接感染</a:t>
            </a:r>
            <a:endParaRPr lang="zh-CN" altLang="en-US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6083" name="图表占位符 107523"/>
          <p:cNvGraphicFramePr/>
          <p:nvPr>
            <p:ph type="chart" sz="half" idx="2"/>
          </p:nvPr>
        </p:nvGraphicFramePr>
        <p:xfrm>
          <a:off x="8229600" y="1524000"/>
          <a:ext cx="2020888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629150" imgH="4048125" progId="MSGraph.Chart.8">
                  <p:embed/>
                </p:oleObj>
              </mc:Choice>
              <mc:Fallback>
                <p:oleObj name="" r:id="rId1" imgW="4629150" imgH="4048125" progId="MSGraph.Chart.8">
                  <p:embed/>
                  <p:pic>
                    <p:nvPicPr>
                      <p:cNvPr id="0" name="图片 3072" descr="image23"/>
                      <p:cNvPicPr/>
                      <p:nvPr/>
                    </p:nvPicPr>
                    <p:blipFill>
                      <a:blip r:embed="rId2"/>
                      <a:srcRect l="3999" t="4390" r="24001" b="12209"/>
                      <a:stretch>
                        <a:fillRect/>
                      </a:stretch>
                    </p:blipFill>
                    <p:spPr>
                      <a:xfrm>
                        <a:off x="8229600" y="1524000"/>
                        <a:ext cx="2020888" cy="213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4" name="右箭头 107524"/>
          <p:cNvSpPr/>
          <p:nvPr/>
        </p:nvSpPr>
        <p:spPr>
          <a:xfrm>
            <a:off x="2927350" y="1339850"/>
            <a:ext cx="976313" cy="485775"/>
          </a:xfrm>
          <a:prstGeom prst="rightArrow">
            <a:avLst>
              <a:gd name="adj1" fmla="val 50000"/>
              <a:gd name="adj2" fmla="val 50226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6085" name="矩形 107525"/>
          <p:cNvSpPr/>
          <p:nvPr/>
        </p:nvSpPr>
        <p:spPr>
          <a:xfrm>
            <a:off x="3216275" y="1196975"/>
            <a:ext cx="3505200" cy="5334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</a:pPr>
            <a:r>
              <a:rPr lang="zh-CN" altLang="en-US" sz="36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发病机制</a:t>
            </a:r>
            <a:endParaRPr lang="zh-CN" altLang="en-US" sz="36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46086" name="图片 1075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0"/>
            <a:ext cx="1924050" cy="1509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107529" descr="upin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2513" y="3860800"/>
            <a:ext cx="1484312" cy="251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68963"/>
          <p:cNvSpPr>
            <a:spLocks noGrp="1"/>
          </p:cNvSpPr>
          <p:nvPr>
            <p:ph type="title"/>
          </p:nvPr>
        </p:nvSpPr>
        <p:spPr>
          <a:xfrm>
            <a:off x="4114800" y="2743200"/>
            <a:ext cx="5562600" cy="381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3200" dirty="0">
                <a:solidFill>
                  <a:srgbClr val="006600"/>
                </a:solidFill>
              </a:rPr>
              <a:t>为什么有些人容易感染有些人不易感染</a:t>
            </a:r>
            <a:r>
              <a:rPr lang="en-US" altLang="zh-CN" sz="3200" dirty="0">
                <a:solidFill>
                  <a:srgbClr val="006600"/>
                </a:solidFill>
              </a:rPr>
              <a:t>?</a:t>
            </a:r>
            <a:br>
              <a:rPr lang="en-US" altLang="zh-CN" sz="3200" dirty="0">
                <a:solidFill>
                  <a:srgbClr val="006600"/>
                </a:solidFill>
              </a:rPr>
            </a:br>
            <a:endParaRPr lang="zh-CN" altLang="en-US" sz="3200" dirty="0">
              <a:solidFill>
                <a:srgbClr val="006600"/>
              </a:solidFill>
            </a:endParaRPr>
          </a:p>
        </p:txBody>
      </p:sp>
      <p:pic>
        <p:nvPicPr>
          <p:cNvPr id="47106" name="图片 168966" descr="shikao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200400"/>
            <a:ext cx="2017713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168968" descr="2007819125259612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371600"/>
            <a:ext cx="1169988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43361"/>
          <p:cNvSpPr>
            <a:spLocks noGrp="1"/>
          </p:cNvSpPr>
          <p:nvPr>
            <p:ph type="title"/>
          </p:nvPr>
        </p:nvSpPr>
        <p:spPr>
          <a:xfrm>
            <a:off x="1703388" y="-102235"/>
            <a:ext cx="8278812" cy="11430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机体防御能力</a:t>
            </a:r>
            <a:endParaRPr lang="zh-CN" altLang="en-US" dirty="0"/>
          </a:p>
        </p:txBody>
      </p:sp>
      <p:sp>
        <p:nvSpPr>
          <p:cNvPr id="48130" name="文本占位符 143362"/>
          <p:cNvSpPr>
            <a:spLocks noGrp="1"/>
          </p:cNvSpPr>
          <p:nvPr>
            <p:ph idx="1"/>
          </p:nvPr>
        </p:nvSpPr>
        <p:spPr>
          <a:xfrm>
            <a:off x="2286000" y="1752600"/>
            <a:ext cx="71628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排尿可带走大部分细菌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膀胱粘膜具有杀菌能力（分泌有机酸，</a:t>
            </a:r>
            <a:r>
              <a:rPr lang="en-US" altLang="zh-CN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IgA</a:t>
            </a:r>
            <a:r>
              <a:rPr lang="zh-CN" altLang="en-US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zh-CN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吞噬）</a:t>
            </a:r>
            <a:endParaRPr lang="zh-CN" altLang="zh-CN" dirty="0">
              <a:solidFill>
                <a:srgbClr val="CC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尿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PH</a:t>
            </a:r>
            <a:r>
              <a:rPr lang="zh-CN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低：高浓度尿素，有机酸，</a:t>
            </a:r>
            <a:br>
              <a:rPr lang="zh-CN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		  过分低张及高张。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男性前列腺液有抗</a:t>
            </a:r>
            <a:r>
              <a:rPr lang="en-US" altLang="zh-CN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G¯</a:t>
            </a:r>
            <a:r>
              <a:rPr lang="zh-CN" altLang="zh-CN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杆菌的作用</a:t>
            </a:r>
            <a:endParaRPr lang="zh-CN" altLang="en-US" dirty="0">
              <a:solidFill>
                <a:srgbClr val="CC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48131" name="对象 143363"/>
          <p:cNvGraphicFramePr/>
          <p:nvPr/>
        </p:nvGraphicFramePr>
        <p:xfrm>
          <a:off x="9380538" y="5232400"/>
          <a:ext cx="950912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6677025" imgH="6038850" progId="Word.Document.8">
                  <p:embed/>
                </p:oleObj>
              </mc:Choice>
              <mc:Fallback>
                <p:oleObj name="" r:id="rId1" imgW="6677025" imgH="6038850" progId="Word.Document.8">
                  <p:embed/>
                  <p:pic>
                    <p:nvPicPr>
                      <p:cNvPr id="0" name="图片 4096" descr="image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80538" y="5232400"/>
                        <a:ext cx="950912" cy="966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项目八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泌尿与生殖系统疾病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51553"/>
          <p:cNvSpPr>
            <a:spLocks noGrp="1"/>
          </p:cNvSpPr>
          <p:nvPr>
            <p:ph type="title"/>
          </p:nvPr>
        </p:nvSpPr>
        <p:spPr>
          <a:xfrm>
            <a:off x="1774825" y="0"/>
            <a:ext cx="8801100" cy="90011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易感因素</a:t>
            </a:r>
            <a:endParaRPr lang="zh-CN" altLang="en-US" dirty="0"/>
          </a:p>
        </p:txBody>
      </p:sp>
      <p:sp>
        <p:nvSpPr>
          <p:cNvPr id="49154" name="文本占位符 151554"/>
          <p:cNvSpPr>
            <a:spLocks noGrp="1"/>
          </p:cNvSpPr>
          <p:nvPr>
            <p:ph idx="1"/>
          </p:nvPr>
        </p:nvSpPr>
        <p:spPr>
          <a:xfrm>
            <a:off x="3429000" y="1981200"/>
            <a:ext cx="6324600" cy="39290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、女性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、尿流不畅或尿液反流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、尿路器械检查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、机体抵抗力下降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、尿道口周围器官炎症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、细菌致病力强</a:t>
            </a:r>
            <a:r>
              <a:rPr lang="zh-CN" altLang="en-US" dirty="0">
                <a:solidFill>
                  <a:srgbClr val="006600"/>
                </a:solidFill>
                <a:ea typeface="楷体_GB2312" panose="02010609030101010101" pitchFamily="1" charset="-122"/>
              </a:rPr>
              <a:t> </a:t>
            </a:r>
            <a:endParaRPr lang="en-US" altLang="zh-CN" dirty="0">
              <a:solidFill>
                <a:srgbClr val="006600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516099" descr="2010111612280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202754"/>
          <p:cNvSpPr>
            <a:spLocks noGrp="1"/>
          </p:cNvSpPr>
          <p:nvPr>
            <p:ph idx="1"/>
          </p:nvPr>
        </p:nvSpPr>
        <p:spPr>
          <a:xfrm>
            <a:off x="2495550" y="692150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、尿流不畅或尿液反流：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1202" name="图片 202756" descr="7061732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888" y="457200"/>
            <a:ext cx="3059112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3" name="图片 202758" descr="61262827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533400"/>
            <a:ext cx="31337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矩形 202759"/>
          <p:cNvSpPr/>
          <p:nvPr/>
        </p:nvSpPr>
        <p:spPr>
          <a:xfrm>
            <a:off x="5629275" y="3245644"/>
            <a:ext cx="246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05" name="图片 202762" descr="108628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3935413"/>
            <a:ext cx="3810000" cy="292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图片 202764" descr="200722014206322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6988" y="1268413"/>
            <a:ext cx="3724275" cy="5459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占位符 20480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、尿路器械检查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2227" name="图片 204806" descr="0190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581400"/>
            <a:ext cx="4191000" cy="217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204808" descr="2007224233857997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2971800"/>
            <a:ext cx="40386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204810" descr="20071025311267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3048000"/>
            <a:ext cx="31242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204812" descr="lcz2"/>
          <p:cNvPicPr>
            <a:picLocks noChangeAspect="1"/>
          </p:cNvPicPr>
          <p:nvPr/>
        </p:nvPicPr>
        <p:blipFill>
          <a:blip r:embed="rId6"/>
          <a:srcRect t="35324"/>
          <a:stretch>
            <a:fillRect/>
          </a:stretch>
        </p:blipFill>
        <p:spPr>
          <a:xfrm>
            <a:off x="2209800" y="2971800"/>
            <a:ext cx="34290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占位符 205826"/>
          <p:cNvSpPr>
            <a:spLocks noGrp="1"/>
          </p:cNvSpPr>
          <p:nvPr>
            <p:ph idx="1"/>
          </p:nvPr>
        </p:nvSpPr>
        <p:spPr>
          <a:xfrm>
            <a:off x="2181225" y="1447800"/>
            <a:ext cx="8229600" cy="12192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、机体抵抗力下降</a:t>
            </a:r>
            <a:endParaRPr lang="zh-CN" altLang="en-US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3250" name="图片 205828" descr="iecool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19400"/>
            <a:ext cx="3505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205829" descr="u=1195587862,2947759150&amp;gp=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3213100"/>
            <a:ext cx="4165600" cy="277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占位符 206850"/>
          <p:cNvSpPr>
            <a:spLocks noGrp="1"/>
          </p:cNvSpPr>
          <p:nvPr>
            <p:ph idx="1"/>
          </p:nvPr>
        </p:nvSpPr>
        <p:spPr>
          <a:xfrm>
            <a:off x="2566988" y="1341438"/>
            <a:ext cx="6934200" cy="4948237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尿道口周围炎症</a:t>
            </a:r>
            <a:r>
              <a:rPr lang="en-US" altLang="zh-CN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尿道口周围、女性生殖器官炎症、前列腺炎等</a:t>
            </a:r>
            <a:endParaRPr lang="en-US" altLang="zh-CN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endParaRPr lang="zh-CN" altLang="en-US" dirty="0"/>
          </a:p>
        </p:txBody>
      </p:sp>
      <p:pic>
        <p:nvPicPr>
          <p:cNvPr id="54274" name="图片 206852" descr="0130150149"/>
          <p:cNvPicPr>
            <a:picLocks noChangeAspect="1"/>
          </p:cNvPicPr>
          <p:nvPr/>
        </p:nvPicPr>
        <p:blipFill>
          <a:blip r:embed="rId1"/>
          <a:srcRect t="18182" b="16364"/>
          <a:stretch>
            <a:fillRect/>
          </a:stretch>
        </p:blipFill>
        <p:spPr>
          <a:xfrm>
            <a:off x="5519738" y="3429000"/>
            <a:ext cx="2767012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106" name="图片 473105" descr="急性肾盂肾炎大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557338"/>
            <a:ext cx="3635375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3107" name="矩形 473106"/>
          <p:cNvSpPr/>
          <p:nvPr/>
        </p:nvSpPr>
        <p:spPr>
          <a:xfrm>
            <a:off x="5280025" y="1989138"/>
            <a:ext cx="5292725" cy="353822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以肾盂和肾间质为主的急性化脓性炎症，单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/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双侧肾受累。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表面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：数目不一，大小不等，分布不均，黄白色小化脓灶，脓肿周围充血出血带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--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大彩肾。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切面：肾盂、肾盏粘膜化脓，黄色脓性条纹沿管道放射分布。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  <a:sym typeface="+mn-ea"/>
            </a:endParaRPr>
          </a:p>
        </p:txBody>
      </p:sp>
      <p:sp>
        <p:nvSpPr>
          <p:cNvPr id="55299" name="标题 61441"/>
          <p:cNvSpPr>
            <a:spLocks noGrp="1"/>
          </p:cNvSpPr>
          <p:nvPr>
            <p:ph type="title"/>
          </p:nvPr>
        </p:nvSpPr>
        <p:spPr>
          <a:xfrm>
            <a:off x="1828800" y="-8890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ea typeface="宋体" panose="02010600030101010101" pitchFamily="2" charset="-122"/>
              </a:rPr>
              <a:t>病理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472080" descr="pyelonephritis550_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1835150"/>
            <a:ext cx="4211638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图片 472081" descr="pyelonephritis550_no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1844675"/>
            <a:ext cx="4500563" cy="471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2083" name="矩形 472082"/>
          <p:cNvSpPr/>
          <p:nvPr/>
        </p:nvSpPr>
        <p:spPr>
          <a:xfrm>
            <a:off x="7551738" y="1125538"/>
            <a:ext cx="2019300" cy="645160"/>
          </a:xfrm>
          <a:prstGeom prst="rect">
            <a:avLst/>
          </a:prstGeom>
          <a:noFill/>
          <a:ln w="12699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楷体_GB2312" panose="02010609030101010101" pitchFamily="1" charset="-122"/>
                <a:cs typeface="+mn-cs"/>
                <a:sym typeface="+mn-ea"/>
              </a:rPr>
              <a:t>肾盂肾炎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Book Antiqua" panose="02040602050305030304" pitchFamily="18" charset="0"/>
              <a:ea typeface="楷体_GB2312" panose="02010609030101010101" pitchFamily="1" charset="-122"/>
              <a:cs typeface="+mn-cs"/>
              <a:sym typeface="+mn-ea"/>
            </a:endParaRPr>
          </a:p>
        </p:txBody>
      </p:sp>
      <p:sp>
        <p:nvSpPr>
          <p:cNvPr id="472084" name="矩形 472083"/>
          <p:cNvSpPr/>
          <p:nvPr/>
        </p:nvSpPr>
        <p:spPr>
          <a:xfrm>
            <a:off x="3287713" y="1123633"/>
            <a:ext cx="1329690" cy="645160"/>
          </a:xfrm>
          <a:prstGeom prst="rect">
            <a:avLst/>
          </a:prstGeom>
          <a:noFill/>
          <a:ln w="12699">
            <a:noFill/>
            <a:miter/>
          </a:ln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anose="02040602050305030304" pitchFamily="18" charset="0"/>
                <a:ea typeface="楷体_GB2312" panose="02010609030101010101" pitchFamily="1" charset="-122"/>
                <a:cs typeface="+mn-cs"/>
                <a:sym typeface="+mn-ea"/>
              </a:rPr>
              <a:t>正常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  <a:sym typeface="+mn-ea"/>
              </a:rPr>
              <a:t> 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对象 499713"/>
          <p:cNvGraphicFramePr/>
          <p:nvPr/>
        </p:nvGraphicFramePr>
        <p:xfrm>
          <a:off x="1524000" y="635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7432000" imgH="20574000" progId="PowerPoint.Slide.8">
                  <p:embed/>
                </p:oleObj>
              </mc:Choice>
              <mc:Fallback>
                <p:oleObj name="" r:id="rId1" imgW="27432000" imgH="20574000" progId="PowerPoint.Slide.8">
                  <p:embed/>
                  <p:pic>
                    <p:nvPicPr>
                      <p:cNvPr id="0" name="图片 5120" descr="image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0" y="635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文本占位符 382978"/>
          <p:cNvSpPr>
            <a:spLocks noGrp="1" noRot="1"/>
          </p:cNvSpPr>
          <p:nvPr>
            <p:ph idx="1"/>
          </p:nvPr>
        </p:nvSpPr>
        <p:spPr>
          <a:xfrm>
            <a:off x="3522663" y="1557338"/>
            <a:ext cx="5399088" cy="2016125"/>
          </a:xfrm>
          <a:solidFill>
            <a:schemeClr val="accent1"/>
          </a:solidFill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膀胱炎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楷体_GB2312" panose="02010609030101010101" pitchFamily="1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肾盂肾炎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、慢性）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楷体_GB2312" panose="02010609030101010101" pitchFamily="1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楷体_GB2312" panose="02010609030101010101" pitchFamily="1" charset="-122"/>
                <a:cs typeface="+mn-cs"/>
              </a:rPr>
              <a:t>无症状性菌尿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楷体_GB2312" panose="02010609030101010101" pitchFamily="1" charset="-122"/>
              <a:cs typeface="+mn-cs"/>
            </a:endParaRPr>
          </a:p>
        </p:txBody>
      </p:sp>
      <p:grpSp>
        <p:nvGrpSpPr>
          <p:cNvPr id="58370" name="组合 382980"/>
          <p:cNvGrpSpPr/>
          <p:nvPr/>
        </p:nvGrpSpPr>
        <p:grpSpPr>
          <a:xfrm>
            <a:off x="8616950" y="4868863"/>
            <a:ext cx="1454150" cy="1374775"/>
            <a:chOff x="3046" y="1178"/>
            <a:chExt cx="916" cy="866"/>
          </a:xfrm>
        </p:grpSpPr>
        <p:sp>
          <p:nvSpPr>
            <p:cNvPr id="58371" name="任意多边形 382981"/>
            <p:cNvSpPr/>
            <p:nvPr/>
          </p:nvSpPr>
          <p:spPr>
            <a:xfrm>
              <a:off x="3046" y="1178"/>
              <a:ext cx="894" cy="863"/>
            </a:xfrm>
            <a:custGeom>
              <a:avLst/>
              <a:gdLst/>
              <a:ahLst/>
              <a:cxnLst>
                <a:cxn ang="0">
                  <a:pos x="893" y="57"/>
                </a:cxn>
                <a:cxn ang="0">
                  <a:pos x="774" y="0"/>
                </a:cxn>
                <a:cxn ang="0">
                  <a:pos x="773" y="1"/>
                </a:cxn>
                <a:cxn ang="0">
                  <a:pos x="770" y="1"/>
                </a:cxn>
                <a:cxn ang="0">
                  <a:pos x="768" y="0"/>
                </a:cxn>
                <a:cxn ang="0">
                  <a:pos x="766" y="0"/>
                </a:cxn>
                <a:cxn ang="0">
                  <a:pos x="763" y="0"/>
                </a:cxn>
                <a:cxn ang="0">
                  <a:pos x="760" y="0"/>
                </a:cxn>
                <a:cxn ang="0">
                  <a:pos x="757" y="0"/>
                </a:cxn>
                <a:cxn ang="0">
                  <a:pos x="754" y="0"/>
                </a:cxn>
                <a:cxn ang="0">
                  <a:pos x="752" y="0"/>
                </a:cxn>
                <a:cxn ang="0">
                  <a:pos x="37" y="189"/>
                </a:cxn>
                <a:cxn ang="0">
                  <a:pos x="29" y="191"/>
                </a:cxn>
                <a:cxn ang="0">
                  <a:pos x="22" y="195"/>
                </a:cxn>
                <a:cxn ang="0">
                  <a:pos x="16" y="200"/>
                </a:cxn>
                <a:cxn ang="0">
                  <a:pos x="11" y="206"/>
                </a:cxn>
                <a:cxn ang="0">
                  <a:pos x="5" y="212"/>
                </a:cxn>
                <a:cxn ang="0">
                  <a:pos x="2" y="220"/>
                </a:cxn>
                <a:cxn ang="0">
                  <a:pos x="0" y="227"/>
                </a:cxn>
                <a:cxn ang="0">
                  <a:pos x="0" y="235"/>
                </a:cxn>
                <a:cxn ang="0">
                  <a:pos x="0" y="738"/>
                </a:cxn>
                <a:cxn ang="0">
                  <a:pos x="0" y="745"/>
                </a:cxn>
                <a:cxn ang="0">
                  <a:pos x="1" y="752"/>
                </a:cxn>
                <a:cxn ang="0">
                  <a:pos x="4" y="757"/>
                </a:cxn>
                <a:cxn ang="0">
                  <a:pos x="6" y="764"/>
                </a:cxn>
                <a:cxn ang="0">
                  <a:pos x="9" y="770"/>
                </a:cxn>
                <a:cxn ang="0">
                  <a:pos x="15" y="775"/>
                </a:cxn>
                <a:cxn ang="0">
                  <a:pos x="20" y="779"/>
                </a:cxn>
                <a:cxn ang="0">
                  <a:pos x="26" y="783"/>
                </a:cxn>
                <a:cxn ang="0">
                  <a:pos x="131" y="862"/>
                </a:cxn>
                <a:cxn ang="0">
                  <a:pos x="228" y="757"/>
                </a:cxn>
                <a:cxn ang="0">
                  <a:pos x="752" y="620"/>
                </a:cxn>
                <a:cxn ang="0">
                  <a:pos x="759" y="618"/>
                </a:cxn>
                <a:cxn ang="0">
                  <a:pos x="766" y="613"/>
                </a:cxn>
                <a:cxn ang="0">
                  <a:pos x="773" y="608"/>
                </a:cxn>
                <a:cxn ang="0">
                  <a:pos x="778" y="602"/>
                </a:cxn>
                <a:cxn ang="0">
                  <a:pos x="782" y="596"/>
                </a:cxn>
                <a:cxn ang="0">
                  <a:pos x="786" y="589"/>
                </a:cxn>
                <a:cxn ang="0">
                  <a:pos x="788" y="581"/>
                </a:cxn>
                <a:cxn ang="0">
                  <a:pos x="789" y="574"/>
                </a:cxn>
                <a:cxn ang="0">
                  <a:pos x="789" y="167"/>
                </a:cxn>
                <a:cxn ang="0">
                  <a:pos x="893" y="57"/>
                </a:cxn>
              </a:cxnLst>
              <a:rect l="0" t="0" r="0" b="0"/>
              <a:pathLst>
                <a:path w="894" h="863">
                  <a:moveTo>
                    <a:pt x="893" y="57"/>
                  </a:moveTo>
                  <a:lnTo>
                    <a:pt x="774" y="0"/>
                  </a:lnTo>
                  <a:lnTo>
                    <a:pt x="773" y="1"/>
                  </a:lnTo>
                  <a:lnTo>
                    <a:pt x="770" y="1"/>
                  </a:lnTo>
                  <a:lnTo>
                    <a:pt x="768" y="0"/>
                  </a:lnTo>
                  <a:lnTo>
                    <a:pt x="766" y="0"/>
                  </a:lnTo>
                  <a:lnTo>
                    <a:pt x="763" y="0"/>
                  </a:lnTo>
                  <a:lnTo>
                    <a:pt x="760" y="0"/>
                  </a:lnTo>
                  <a:lnTo>
                    <a:pt x="757" y="0"/>
                  </a:lnTo>
                  <a:lnTo>
                    <a:pt x="754" y="0"/>
                  </a:lnTo>
                  <a:lnTo>
                    <a:pt x="752" y="0"/>
                  </a:lnTo>
                  <a:lnTo>
                    <a:pt x="37" y="189"/>
                  </a:lnTo>
                  <a:lnTo>
                    <a:pt x="29" y="191"/>
                  </a:lnTo>
                  <a:lnTo>
                    <a:pt x="22" y="195"/>
                  </a:lnTo>
                  <a:lnTo>
                    <a:pt x="16" y="200"/>
                  </a:lnTo>
                  <a:lnTo>
                    <a:pt x="11" y="206"/>
                  </a:lnTo>
                  <a:lnTo>
                    <a:pt x="5" y="212"/>
                  </a:lnTo>
                  <a:lnTo>
                    <a:pt x="2" y="220"/>
                  </a:lnTo>
                  <a:lnTo>
                    <a:pt x="0" y="227"/>
                  </a:lnTo>
                  <a:lnTo>
                    <a:pt x="0" y="235"/>
                  </a:lnTo>
                  <a:lnTo>
                    <a:pt x="0" y="738"/>
                  </a:lnTo>
                  <a:lnTo>
                    <a:pt x="0" y="745"/>
                  </a:lnTo>
                  <a:lnTo>
                    <a:pt x="1" y="752"/>
                  </a:lnTo>
                  <a:lnTo>
                    <a:pt x="4" y="757"/>
                  </a:lnTo>
                  <a:lnTo>
                    <a:pt x="6" y="764"/>
                  </a:lnTo>
                  <a:lnTo>
                    <a:pt x="9" y="770"/>
                  </a:lnTo>
                  <a:lnTo>
                    <a:pt x="15" y="775"/>
                  </a:lnTo>
                  <a:lnTo>
                    <a:pt x="20" y="779"/>
                  </a:lnTo>
                  <a:lnTo>
                    <a:pt x="26" y="783"/>
                  </a:lnTo>
                  <a:lnTo>
                    <a:pt x="131" y="862"/>
                  </a:lnTo>
                  <a:lnTo>
                    <a:pt x="228" y="757"/>
                  </a:lnTo>
                  <a:lnTo>
                    <a:pt x="752" y="620"/>
                  </a:lnTo>
                  <a:lnTo>
                    <a:pt x="759" y="618"/>
                  </a:lnTo>
                  <a:lnTo>
                    <a:pt x="766" y="613"/>
                  </a:lnTo>
                  <a:lnTo>
                    <a:pt x="773" y="608"/>
                  </a:lnTo>
                  <a:lnTo>
                    <a:pt x="778" y="602"/>
                  </a:lnTo>
                  <a:lnTo>
                    <a:pt x="782" y="596"/>
                  </a:lnTo>
                  <a:lnTo>
                    <a:pt x="786" y="589"/>
                  </a:lnTo>
                  <a:lnTo>
                    <a:pt x="788" y="581"/>
                  </a:lnTo>
                  <a:lnTo>
                    <a:pt x="789" y="574"/>
                  </a:lnTo>
                  <a:lnTo>
                    <a:pt x="789" y="167"/>
                  </a:lnTo>
                  <a:lnTo>
                    <a:pt x="893" y="57"/>
                  </a:lnTo>
                </a:path>
              </a:pathLst>
            </a:cu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2" name="任意多边形 382982"/>
            <p:cNvSpPr/>
            <p:nvPr/>
          </p:nvSpPr>
          <p:spPr>
            <a:xfrm>
              <a:off x="3162" y="1232"/>
              <a:ext cx="788" cy="812"/>
            </a:xfrm>
            <a:custGeom>
              <a:avLst/>
              <a:gdLst/>
              <a:ahLst/>
              <a:cxnLst>
                <a:cxn ang="0">
                  <a:pos x="749" y="621"/>
                </a:cxn>
                <a:cxn ang="0">
                  <a:pos x="757" y="618"/>
                </a:cxn>
                <a:cxn ang="0">
                  <a:pos x="764" y="614"/>
                </a:cxn>
                <a:cxn ang="0">
                  <a:pos x="771" y="609"/>
                </a:cxn>
                <a:cxn ang="0">
                  <a:pos x="775" y="603"/>
                </a:cxn>
                <a:cxn ang="0">
                  <a:pos x="781" y="596"/>
                </a:cxn>
                <a:cxn ang="0">
                  <a:pos x="784" y="590"/>
                </a:cxn>
                <a:cxn ang="0">
                  <a:pos x="787" y="581"/>
                </a:cxn>
                <a:cxn ang="0">
                  <a:pos x="787" y="574"/>
                </a:cxn>
                <a:cxn ang="0">
                  <a:pos x="787" y="27"/>
                </a:cxn>
                <a:cxn ang="0">
                  <a:pos x="787" y="20"/>
                </a:cxn>
                <a:cxn ang="0">
                  <a:pos x="784" y="13"/>
                </a:cxn>
                <a:cxn ang="0">
                  <a:pos x="781" y="8"/>
                </a:cxn>
                <a:cxn ang="0">
                  <a:pos x="775" y="4"/>
                </a:cxn>
                <a:cxn ang="0">
                  <a:pos x="771" y="1"/>
                </a:cxn>
                <a:cxn ang="0">
                  <a:pos x="764" y="0"/>
                </a:cxn>
                <a:cxn ang="0">
                  <a:pos x="757" y="0"/>
                </a:cxn>
                <a:cxn ang="0">
                  <a:pos x="749" y="0"/>
                </a:cxn>
                <a:cxn ang="0">
                  <a:pos x="37" y="189"/>
                </a:cxn>
                <a:cxn ang="0">
                  <a:pos x="29" y="192"/>
                </a:cxn>
                <a:cxn ang="0">
                  <a:pos x="22" y="194"/>
                </a:cxn>
                <a:cxn ang="0">
                  <a:pos x="15" y="200"/>
                </a:cxn>
                <a:cxn ang="0">
                  <a:pos x="9" y="207"/>
                </a:cxn>
                <a:cxn ang="0">
                  <a:pos x="5" y="212"/>
                </a:cxn>
                <a:cxn ang="0">
                  <a:pos x="2" y="220"/>
                </a:cxn>
                <a:cxn ang="0">
                  <a:pos x="0" y="227"/>
                </a:cxn>
                <a:cxn ang="0">
                  <a:pos x="0" y="236"/>
                </a:cxn>
                <a:cxn ang="0">
                  <a:pos x="0" y="782"/>
                </a:cxn>
                <a:cxn ang="0">
                  <a:pos x="0" y="789"/>
                </a:cxn>
                <a:cxn ang="0">
                  <a:pos x="2" y="795"/>
                </a:cxn>
                <a:cxn ang="0">
                  <a:pos x="5" y="801"/>
                </a:cxn>
                <a:cxn ang="0">
                  <a:pos x="9" y="805"/>
                </a:cxn>
                <a:cxn ang="0">
                  <a:pos x="15" y="808"/>
                </a:cxn>
                <a:cxn ang="0">
                  <a:pos x="22" y="811"/>
                </a:cxn>
                <a:cxn ang="0">
                  <a:pos x="29" y="811"/>
                </a:cxn>
                <a:cxn ang="0">
                  <a:pos x="37" y="809"/>
                </a:cxn>
                <a:cxn ang="0">
                  <a:pos x="749" y="621"/>
                </a:cxn>
              </a:cxnLst>
              <a:rect l="0" t="0" r="0" b="0"/>
              <a:pathLst>
                <a:path w="788" h="812">
                  <a:moveTo>
                    <a:pt x="749" y="621"/>
                  </a:moveTo>
                  <a:lnTo>
                    <a:pt x="757" y="618"/>
                  </a:lnTo>
                  <a:lnTo>
                    <a:pt x="764" y="614"/>
                  </a:lnTo>
                  <a:lnTo>
                    <a:pt x="771" y="609"/>
                  </a:lnTo>
                  <a:lnTo>
                    <a:pt x="775" y="603"/>
                  </a:lnTo>
                  <a:lnTo>
                    <a:pt x="781" y="596"/>
                  </a:lnTo>
                  <a:lnTo>
                    <a:pt x="784" y="590"/>
                  </a:lnTo>
                  <a:lnTo>
                    <a:pt x="787" y="581"/>
                  </a:lnTo>
                  <a:lnTo>
                    <a:pt x="787" y="574"/>
                  </a:lnTo>
                  <a:lnTo>
                    <a:pt x="787" y="27"/>
                  </a:lnTo>
                  <a:lnTo>
                    <a:pt x="787" y="20"/>
                  </a:lnTo>
                  <a:lnTo>
                    <a:pt x="784" y="13"/>
                  </a:lnTo>
                  <a:lnTo>
                    <a:pt x="781" y="8"/>
                  </a:lnTo>
                  <a:lnTo>
                    <a:pt x="775" y="4"/>
                  </a:lnTo>
                  <a:lnTo>
                    <a:pt x="771" y="1"/>
                  </a:lnTo>
                  <a:lnTo>
                    <a:pt x="764" y="0"/>
                  </a:lnTo>
                  <a:lnTo>
                    <a:pt x="757" y="0"/>
                  </a:lnTo>
                  <a:lnTo>
                    <a:pt x="749" y="0"/>
                  </a:lnTo>
                  <a:lnTo>
                    <a:pt x="37" y="189"/>
                  </a:lnTo>
                  <a:lnTo>
                    <a:pt x="29" y="192"/>
                  </a:lnTo>
                  <a:lnTo>
                    <a:pt x="22" y="194"/>
                  </a:lnTo>
                  <a:lnTo>
                    <a:pt x="15" y="200"/>
                  </a:lnTo>
                  <a:lnTo>
                    <a:pt x="9" y="207"/>
                  </a:lnTo>
                  <a:lnTo>
                    <a:pt x="5" y="212"/>
                  </a:lnTo>
                  <a:lnTo>
                    <a:pt x="2" y="220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782"/>
                  </a:lnTo>
                  <a:lnTo>
                    <a:pt x="0" y="789"/>
                  </a:lnTo>
                  <a:lnTo>
                    <a:pt x="2" y="795"/>
                  </a:lnTo>
                  <a:lnTo>
                    <a:pt x="5" y="801"/>
                  </a:lnTo>
                  <a:lnTo>
                    <a:pt x="9" y="805"/>
                  </a:lnTo>
                  <a:lnTo>
                    <a:pt x="15" y="808"/>
                  </a:lnTo>
                  <a:lnTo>
                    <a:pt x="22" y="811"/>
                  </a:lnTo>
                  <a:lnTo>
                    <a:pt x="29" y="811"/>
                  </a:lnTo>
                  <a:lnTo>
                    <a:pt x="37" y="809"/>
                  </a:lnTo>
                  <a:lnTo>
                    <a:pt x="749" y="621"/>
                  </a:lnTo>
                </a:path>
              </a:pathLst>
            </a:custGeom>
            <a:solidFill>
              <a:srgbClr val="DDDDD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3" name="任意多边形 382983"/>
            <p:cNvSpPr/>
            <p:nvPr/>
          </p:nvSpPr>
          <p:spPr>
            <a:xfrm>
              <a:off x="3205" y="1276"/>
              <a:ext cx="703" cy="705"/>
            </a:xfrm>
            <a:custGeom>
              <a:avLst/>
              <a:gdLst/>
              <a:ahLst/>
              <a:cxnLst>
                <a:cxn ang="0">
                  <a:pos x="668" y="536"/>
                </a:cxn>
                <a:cxn ang="0">
                  <a:pos x="675" y="533"/>
                </a:cxn>
                <a:cxn ang="0">
                  <a:pos x="681" y="529"/>
                </a:cxn>
                <a:cxn ang="0">
                  <a:pos x="686" y="525"/>
                </a:cxn>
                <a:cxn ang="0">
                  <a:pos x="692" y="520"/>
                </a:cxn>
                <a:cxn ang="0">
                  <a:pos x="696" y="514"/>
                </a:cxn>
                <a:cxn ang="0">
                  <a:pos x="699" y="507"/>
                </a:cxn>
                <a:cxn ang="0">
                  <a:pos x="700" y="500"/>
                </a:cxn>
                <a:cxn ang="0">
                  <a:pos x="702" y="494"/>
                </a:cxn>
                <a:cxn ang="0">
                  <a:pos x="702" y="26"/>
                </a:cxn>
                <a:cxn ang="0">
                  <a:pos x="700" y="19"/>
                </a:cxn>
                <a:cxn ang="0">
                  <a:pos x="699" y="13"/>
                </a:cxn>
                <a:cxn ang="0">
                  <a:pos x="696" y="8"/>
                </a:cxn>
                <a:cxn ang="0">
                  <a:pos x="692" y="5"/>
                </a:cxn>
                <a:cxn ang="0">
                  <a:pos x="686" y="2"/>
                </a:cxn>
                <a:cxn ang="0">
                  <a:pos x="681" y="1"/>
                </a:cxn>
                <a:cxn ang="0">
                  <a:pos x="675" y="0"/>
                </a:cxn>
                <a:cxn ang="0">
                  <a:pos x="668" y="1"/>
                </a:cxn>
                <a:cxn ang="0">
                  <a:pos x="33" y="168"/>
                </a:cxn>
                <a:cxn ang="0">
                  <a:pos x="26" y="171"/>
                </a:cxn>
                <a:cxn ang="0">
                  <a:pos x="20" y="174"/>
                </a:cxn>
                <a:cxn ang="0">
                  <a:pos x="15" y="179"/>
                </a:cxn>
                <a:cxn ang="0">
                  <a:pos x="9" y="185"/>
                </a:cxn>
                <a:cxn ang="0">
                  <a:pos x="5" y="190"/>
                </a:cxn>
                <a:cxn ang="0">
                  <a:pos x="2" y="197"/>
                </a:cxn>
                <a:cxn ang="0">
                  <a:pos x="0" y="203"/>
                </a:cxn>
                <a:cxn ang="0">
                  <a:pos x="0" y="209"/>
                </a:cxn>
                <a:cxn ang="0">
                  <a:pos x="0" y="679"/>
                </a:cxn>
                <a:cxn ang="0">
                  <a:pos x="0" y="686"/>
                </a:cxn>
                <a:cxn ang="0">
                  <a:pos x="2" y="691"/>
                </a:cxn>
                <a:cxn ang="0">
                  <a:pos x="5" y="695"/>
                </a:cxn>
                <a:cxn ang="0">
                  <a:pos x="9" y="699"/>
                </a:cxn>
                <a:cxn ang="0">
                  <a:pos x="15" y="702"/>
                </a:cxn>
                <a:cxn ang="0">
                  <a:pos x="20" y="704"/>
                </a:cxn>
                <a:cxn ang="0">
                  <a:pos x="26" y="704"/>
                </a:cxn>
                <a:cxn ang="0">
                  <a:pos x="33" y="704"/>
                </a:cxn>
                <a:cxn ang="0">
                  <a:pos x="668" y="536"/>
                </a:cxn>
              </a:cxnLst>
              <a:rect l="0" t="0" r="0" b="0"/>
              <a:pathLst>
                <a:path w="703" h="705">
                  <a:moveTo>
                    <a:pt x="668" y="536"/>
                  </a:moveTo>
                  <a:lnTo>
                    <a:pt x="675" y="533"/>
                  </a:lnTo>
                  <a:lnTo>
                    <a:pt x="681" y="529"/>
                  </a:lnTo>
                  <a:lnTo>
                    <a:pt x="686" y="525"/>
                  </a:lnTo>
                  <a:lnTo>
                    <a:pt x="692" y="520"/>
                  </a:lnTo>
                  <a:lnTo>
                    <a:pt x="696" y="514"/>
                  </a:lnTo>
                  <a:lnTo>
                    <a:pt x="699" y="507"/>
                  </a:lnTo>
                  <a:lnTo>
                    <a:pt x="700" y="500"/>
                  </a:lnTo>
                  <a:lnTo>
                    <a:pt x="702" y="494"/>
                  </a:lnTo>
                  <a:lnTo>
                    <a:pt x="702" y="26"/>
                  </a:lnTo>
                  <a:lnTo>
                    <a:pt x="700" y="19"/>
                  </a:lnTo>
                  <a:lnTo>
                    <a:pt x="699" y="13"/>
                  </a:lnTo>
                  <a:lnTo>
                    <a:pt x="696" y="8"/>
                  </a:lnTo>
                  <a:lnTo>
                    <a:pt x="692" y="5"/>
                  </a:lnTo>
                  <a:lnTo>
                    <a:pt x="686" y="2"/>
                  </a:lnTo>
                  <a:lnTo>
                    <a:pt x="681" y="1"/>
                  </a:lnTo>
                  <a:lnTo>
                    <a:pt x="675" y="0"/>
                  </a:lnTo>
                  <a:lnTo>
                    <a:pt x="668" y="1"/>
                  </a:lnTo>
                  <a:lnTo>
                    <a:pt x="33" y="168"/>
                  </a:lnTo>
                  <a:lnTo>
                    <a:pt x="26" y="171"/>
                  </a:lnTo>
                  <a:lnTo>
                    <a:pt x="20" y="174"/>
                  </a:lnTo>
                  <a:lnTo>
                    <a:pt x="15" y="179"/>
                  </a:lnTo>
                  <a:lnTo>
                    <a:pt x="9" y="185"/>
                  </a:lnTo>
                  <a:lnTo>
                    <a:pt x="5" y="190"/>
                  </a:lnTo>
                  <a:lnTo>
                    <a:pt x="2" y="197"/>
                  </a:lnTo>
                  <a:lnTo>
                    <a:pt x="0" y="203"/>
                  </a:lnTo>
                  <a:lnTo>
                    <a:pt x="0" y="209"/>
                  </a:lnTo>
                  <a:lnTo>
                    <a:pt x="0" y="679"/>
                  </a:lnTo>
                  <a:lnTo>
                    <a:pt x="0" y="686"/>
                  </a:lnTo>
                  <a:lnTo>
                    <a:pt x="2" y="691"/>
                  </a:lnTo>
                  <a:lnTo>
                    <a:pt x="5" y="695"/>
                  </a:lnTo>
                  <a:lnTo>
                    <a:pt x="9" y="699"/>
                  </a:lnTo>
                  <a:lnTo>
                    <a:pt x="15" y="702"/>
                  </a:lnTo>
                  <a:lnTo>
                    <a:pt x="20" y="704"/>
                  </a:lnTo>
                  <a:lnTo>
                    <a:pt x="26" y="704"/>
                  </a:lnTo>
                  <a:lnTo>
                    <a:pt x="33" y="704"/>
                  </a:lnTo>
                  <a:lnTo>
                    <a:pt x="668" y="536"/>
                  </a:lnTo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4" name="任意多边形 382984"/>
            <p:cNvSpPr/>
            <p:nvPr/>
          </p:nvSpPr>
          <p:spPr>
            <a:xfrm>
              <a:off x="3174" y="1454"/>
              <a:ext cx="49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2"/>
                </a:cxn>
                <a:cxn ang="0">
                  <a:pos x="48" y="137"/>
                </a:cxn>
                <a:cxn ang="0">
                  <a:pos x="48" y="35"/>
                </a:cxn>
                <a:cxn ang="0">
                  <a:pos x="0" y="0"/>
                </a:cxn>
              </a:cxnLst>
              <a:rect l="0" t="0" r="0" b="0"/>
              <a:pathLst>
                <a:path w="49" h="138">
                  <a:moveTo>
                    <a:pt x="0" y="0"/>
                  </a:moveTo>
                  <a:lnTo>
                    <a:pt x="0" y="92"/>
                  </a:lnTo>
                  <a:lnTo>
                    <a:pt x="48" y="137"/>
                  </a:lnTo>
                  <a:lnTo>
                    <a:pt x="48" y="35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5" name="任意多边形 382985"/>
            <p:cNvSpPr/>
            <p:nvPr/>
          </p:nvSpPr>
          <p:spPr>
            <a:xfrm>
              <a:off x="3915" y="1261"/>
              <a:ext cx="47" cy="1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1"/>
                </a:cxn>
                <a:cxn ang="0">
                  <a:pos x="46" y="135"/>
                </a:cxn>
                <a:cxn ang="0">
                  <a:pos x="46" y="35"/>
                </a:cxn>
                <a:cxn ang="0">
                  <a:pos x="0" y="0"/>
                </a:cxn>
              </a:cxnLst>
              <a:rect l="0" t="0" r="0" b="0"/>
              <a:pathLst>
                <a:path w="47" h="136">
                  <a:moveTo>
                    <a:pt x="0" y="0"/>
                  </a:moveTo>
                  <a:lnTo>
                    <a:pt x="0" y="91"/>
                  </a:lnTo>
                  <a:lnTo>
                    <a:pt x="46" y="135"/>
                  </a:lnTo>
                  <a:lnTo>
                    <a:pt x="46" y="35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6" name="任意多边形 382986"/>
            <p:cNvSpPr/>
            <p:nvPr/>
          </p:nvSpPr>
          <p:spPr>
            <a:xfrm>
              <a:off x="3174" y="1262"/>
              <a:ext cx="788" cy="229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742" y="0"/>
                </a:cxn>
                <a:cxn ang="0">
                  <a:pos x="787" y="34"/>
                </a:cxn>
                <a:cxn ang="0">
                  <a:pos x="47" y="228"/>
                </a:cxn>
                <a:cxn ang="0">
                  <a:pos x="0" y="192"/>
                </a:cxn>
              </a:cxnLst>
              <a:rect l="0" t="0" r="0" b="0"/>
              <a:pathLst>
                <a:path w="788" h="229">
                  <a:moveTo>
                    <a:pt x="0" y="192"/>
                  </a:moveTo>
                  <a:lnTo>
                    <a:pt x="742" y="0"/>
                  </a:lnTo>
                  <a:lnTo>
                    <a:pt x="787" y="34"/>
                  </a:lnTo>
                  <a:lnTo>
                    <a:pt x="47" y="228"/>
                  </a:lnTo>
                  <a:lnTo>
                    <a:pt x="0" y="192"/>
                  </a:lnTo>
                </a:path>
              </a:pathLst>
            </a:custGeom>
            <a:solidFill>
              <a:srgbClr val="96969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7" name="任意多边形 382987"/>
            <p:cNvSpPr/>
            <p:nvPr/>
          </p:nvSpPr>
          <p:spPr>
            <a:xfrm>
              <a:off x="3238" y="1479"/>
              <a:ext cx="274" cy="419"/>
            </a:xfrm>
            <a:custGeom>
              <a:avLst/>
              <a:gdLst/>
              <a:ahLst/>
              <a:cxnLst>
                <a:cxn ang="0">
                  <a:pos x="271" y="15"/>
                </a:cxn>
                <a:cxn ang="0">
                  <a:pos x="266" y="8"/>
                </a:cxn>
                <a:cxn ang="0">
                  <a:pos x="256" y="8"/>
                </a:cxn>
                <a:cxn ang="0">
                  <a:pos x="239" y="13"/>
                </a:cxn>
                <a:cxn ang="0">
                  <a:pos x="232" y="21"/>
                </a:cxn>
                <a:cxn ang="0">
                  <a:pos x="229" y="31"/>
                </a:cxn>
                <a:cxn ang="0">
                  <a:pos x="226" y="161"/>
                </a:cxn>
                <a:cxn ang="0">
                  <a:pos x="221" y="161"/>
                </a:cxn>
                <a:cxn ang="0">
                  <a:pos x="217" y="161"/>
                </a:cxn>
                <a:cxn ang="0">
                  <a:pos x="215" y="6"/>
                </a:cxn>
                <a:cxn ang="0">
                  <a:pos x="208" y="1"/>
                </a:cxn>
                <a:cxn ang="0">
                  <a:pos x="200" y="1"/>
                </a:cxn>
                <a:cxn ang="0">
                  <a:pos x="183" y="6"/>
                </a:cxn>
                <a:cxn ang="0">
                  <a:pos x="176" y="15"/>
                </a:cxn>
                <a:cxn ang="0">
                  <a:pos x="173" y="24"/>
                </a:cxn>
                <a:cxn ang="0">
                  <a:pos x="158" y="16"/>
                </a:cxn>
                <a:cxn ang="0">
                  <a:pos x="155" y="8"/>
                </a:cxn>
                <a:cxn ang="0">
                  <a:pos x="148" y="4"/>
                </a:cxn>
                <a:cxn ang="0">
                  <a:pos x="131" y="6"/>
                </a:cxn>
                <a:cxn ang="0">
                  <a:pos x="123" y="12"/>
                </a:cxn>
                <a:cxn ang="0">
                  <a:pos x="116" y="21"/>
                </a:cxn>
                <a:cxn ang="0">
                  <a:pos x="114" y="185"/>
                </a:cxn>
                <a:cxn ang="0">
                  <a:pos x="110" y="187"/>
                </a:cxn>
                <a:cxn ang="0">
                  <a:pos x="106" y="189"/>
                </a:cxn>
                <a:cxn ang="0">
                  <a:pos x="103" y="51"/>
                </a:cxn>
                <a:cxn ang="0">
                  <a:pos x="100" y="43"/>
                </a:cxn>
                <a:cxn ang="0">
                  <a:pos x="93" y="39"/>
                </a:cxn>
                <a:cxn ang="0">
                  <a:pos x="77" y="42"/>
                </a:cxn>
                <a:cxn ang="0">
                  <a:pos x="67" y="47"/>
                </a:cxn>
                <a:cxn ang="0">
                  <a:pos x="61" y="56"/>
                </a:cxn>
                <a:cxn ang="0">
                  <a:pos x="60" y="248"/>
                </a:cxn>
                <a:cxn ang="0">
                  <a:pos x="57" y="254"/>
                </a:cxn>
                <a:cxn ang="0">
                  <a:pos x="56" y="259"/>
                </a:cxn>
                <a:cxn ang="0">
                  <a:pos x="53" y="262"/>
                </a:cxn>
                <a:cxn ang="0">
                  <a:pos x="49" y="260"/>
                </a:cxn>
                <a:cxn ang="0">
                  <a:pos x="44" y="259"/>
                </a:cxn>
                <a:cxn ang="0">
                  <a:pos x="43" y="189"/>
                </a:cxn>
                <a:cxn ang="0">
                  <a:pos x="37" y="183"/>
                </a:cxn>
                <a:cxn ang="0">
                  <a:pos x="29" y="180"/>
                </a:cxn>
                <a:cxn ang="0">
                  <a:pos x="12" y="185"/>
                </a:cxn>
                <a:cxn ang="0">
                  <a:pos x="4" y="191"/>
                </a:cxn>
                <a:cxn ang="0">
                  <a:pos x="0" y="200"/>
                </a:cxn>
                <a:cxn ang="0">
                  <a:pos x="0" y="325"/>
                </a:cxn>
                <a:cxn ang="0">
                  <a:pos x="0" y="327"/>
                </a:cxn>
                <a:cxn ang="0">
                  <a:pos x="1" y="330"/>
                </a:cxn>
                <a:cxn ang="0">
                  <a:pos x="1" y="331"/>
                </a:cxn>
                <a:cxn ang="0">
                  <a:pos x="1" y="331"/>
                </a:cxn>
                <a:cxn ang="0">
                  <a:pos x="4" y="336"/>
                </a:cxn>
                <a:cxn ang="0">
                  <a:pos x="32" y="367"/>
                </a:cxn>
                <a:cxn ang="0">
                  <a:pos x="68" y="404"/>
                </a:cxn>
                <a:cxn ang="0">
                  <a:pos x="85" y="415"/>
                </a:cxn>
                <a:cxn ang="0">
                  <a:pos x="99" y="418"/>
                </a:cxn>
                <a:cxn ang="0">
                  <a:pos x="116" y="415"/>
                </a:cxn>
                <a:cxn ang="0">
                  <a:pos x="215" y="377"/>
                </a:cxn>
                <a:cxn ang="0">
                  <a:pos x="254" y="316"/>
                </a:cxn>
                <a:cxn ang="0">
                  <a:pos x="273" y="259"/>
                </a:cxn>
                <a:cxn ang="0">
                  <a:pos x="273" y="241"/>
                </a:cxn>
                <a:cxn ang="0">
                  <a:pos x="273" y="241"/>
                </a:cxn>
                <a:cxn ang="0">
                  <a:pos x="273" y="240"/>
                </a:cxn>
              </a:cxnLst>
              <a:rect l="0" t="0" r="0" b="0"/>
              <a:pathLst>
                <a:path w="274" h="419">
                  <a:moveTo>
                    <a:pt x="273" y="20"/>
                  </a:moveTo>
                  <a:lnTo>
                    <a:pt x="273" y="17"/>
                  </a:lnTo>
                  <a:lnTo>
                    <a:pt x="271" y="15"/>
                  </a:lnTo>
                  <a:lnTo>
                    <a:pt x="270" y="12"/>
                  </a:lnTo>
                  <a:lnTo>
                    <a:pt x="267" y="9"/>
                  </a:lnTo>
                  <a:lnTo>
                    <a:pt x="266" y="8"/>
                  </a:lnTo>
                  <a:lnTo>
                    <a:pt x="263" y="8"/>
                  </a:lnTo>
                  <a:lnTo>
                    <a:pt x="259" y="8"/>
                  </a:lnTo>
                  <a:lnTo>
                    <a:pt x="256" y="8"/>
                  </a:lnTo>
                  <a:lnTo>
                    <a:pt x="246" y="10"/>
                  </a:lnTo>
                  <a:lnTo>
                    <a:pt x="242" y="12"/>
                  </a:lnTo>
                  <a:lnTo>
                    <a:pt x="239" y="13"/>
                  </a:lnTo>
                  <a:lnTo>
                    <a:pt x="236" y="16"/>
                  </a:lnTo>
                  <a:lnTo>
                    <a:pt x="233" y="19"/>
                  </a:lnTo>
                  <a:lnTo>
                    <a:pt x="232" y="21"/>
                  </a:lnTo>
                  <a:lnTo>
                    <a:pt x="231" y="24"/>
                  </a:lnTo>
                  <a:lnTo>
                    <a:pt x="229" y="28"/>
                  </a:lnTo>
                  <a:lnTo>
                    <a:pt x="229" y="31"/>
                  </a:lnTo>
                  <a:lnTo>
                    <a:pt x="229" y="161"/>
                  </a:lnTo>
                  <a:lnTo>
                    <a:pt x="228" y="161"/>
                  </a:lnTo>
                  <a:lnTo>
                    <a:pt x="226" y="161"/>
                  </a:lnTo>
                  <a:lnTo>
                    <a:pt x="224" y="161"/>
                  </a:lnTo>
                  <a:lnTo>
                    <a:pt x="222" y="161"/>
                  </a:lnTo>
                  <a:lnTo>
                    <a:pt x="221" y="161"/>
                  </a:lnTo>
                  <a:lnTo>
                    <a:pt x="219" y="161"/>
                  </a:lnTo>
                  <a:lnTo>
                    <a:pt x="218" y="161"/>
                  </a:lnTo>
                  <a:lnTo>
                    <a:pt x="217" y="161"/>
                  </a:lnTo>
                  <a:lnTo>
                    <a:pt x="217" y="13"/>
                  </a:lnTo>
                  <a:lnTo>
                    <a:pt x="217" y="9"/>
                  </a:lnTo>
                  <a:lnTo>
                    <a:pt x="215" y="6"/>
                  </a:lnTo>
                  <a:lnTo>
                    <a:pt x="214" y="4"/>
                  </a:lnTo>
                  <a:lnTo>
                    <a:pt x="211" y="2"/>
                  </a:lnTo>
                  <a:lnTo>
                    <a:pt x="208" y="1"/>
                  </a:lnTo>
                  <a:lnTo>
                    <a:pt x="205" y="0"/>
                  </a:lnTo>
                  <a:lnTo>
                    <a:pt x="203" y="0"/>
                  </a:lnTo>
                  <a:lnTo>
                    <a:pt x="200" y="1"/>
                  </a:lnTo>
                  <a:lnTo>
                    <a:pt x="190" y="4"/>
                  </a:lnTo>
                  <a:lnTo>
                    <a:pt x="186" y="5"/>
                  </a:lnTo>
                  <a:lnTo>
                    <a:pt x="183" y="6"/>
                  </a:lnTo>
                  <a:lnTo>
                    <a:pt x="180" y="9"/>
                  </a:lnTo>
                  <a:lnTo>
                    <a:pt x="177" y="12"/>
                  </a:lnTo>
                  <a:lnTo>
                    <a:pt x="176" y="15"/>
                  </a:lnTo>
                  <a:lnTo>
                    <a:pt x="173" y="17"/>
                  </a:lnTo>
                  <a:lnTo>
                    <a:pt x="173" y="21"/>
                  </a:lnTo>
                  <a:lnTo>
                    <a:pt x="173" y="24"/>
                  </a:lnTo>
                  <a:lnTo>
                    <a:pt x="173" y="170"/>
                  </a:lnTo>
                  <a:lnTo>
                    <a:pt x="158" y="174"/>
                  </a:lnTo>
                  <a:lnTo>
                    <a:pt x="158" y="16"/>
                  </a:lnTo>
                  <a:lnTo>
                    <a:pt x="158" y="13"/>
                  </a:lnTo>
                  <a:lnTo>
                    <a:pt x="158" y="10"/>
                  </a:lnTo>
                  <a:lnTo>
                    <a:pt x="155" y="8"/>
                  </a:lnTo>
                  <a:lnTo>
                    <a:pt x="154" y="6"/>
                  </a:lnTo>
                  <a:lnTo>
                    <a:pt x="151" y="5"/>
                  </a:lnTo>
                  <a:lnTo>
                    <a:pt x="148" y="4"/>
                  </a:lnTo>
                  <a:lnTo>
                    <a:pt x="145" y="4"/>
                  </a:lnTo>
                  <a:lnTo>
                    <a:pt x="141" y="4"/>
                  </a:lnTo>
                  <a:lnTo>
                    <a:pt x="131" y="6"/>
                  </a:lnTo>
                  <a:lnTo>
                    <a:pt x="128" y="8"/>
                  </a:lnTo>
                  <a:lnTo>
                    <a:pt x="126" y="10"/>
                  </a:lnTo>
                  <a:lnTo>
                    <a:pt x="123" y="12"/>
                  </a:lnTo>
                  <a:lnTo>
                    <a:pt x="120" y="15"/>
                  </a:lnTo>
                  <a:lnTo>
                    <a:pt x="117" y="17"/>
                  </a:lnTo>
                  <a:lnTo>
                    <a:pt x="116" y="21"/>
                  </a:lnTo>
                  <a:lnTo>
                    <a:pt x="114" y="24"/>
                  </a:lnTo>
                  <a:lnTo>
                    <a:pt x="114" y="28"/>
                  </a:lnTo>
                  <a:lnTo>
                    <a:pt x="114" y="185"/>
                  </a:lnTo>
                  <a:lnTo>
                    <a:pt x="113" y="187"/>
                  </a:lnTo>
                  <a:lnTo>
                    <a:pt x="112" y="187"/>
                  </a:lnTo>
                  <a:lnTo>
                    <a:pt x="110" y="187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6" y="189"/>
                  </a:lnTo>
                  <a:lnTo>
                    <a:pt x="105" y="189"/>
                  </a:lnTo>
                  <a:lnTo>
                    <a:pt x="103" y="191"/>
                  </a:lnTo>
                  <a:lnTo>
                    <a:pt x="103" y="51"/>
                  </a:lnTo>
                  <a:lnTo>
                    <a:pt x="103" y="49"/>
                  </a:lnTo>
                  <a:lnTo>
                    <a:pt x="102" y="45"/>
                  </a:lnTo>
                  <a:lnTo>
                    <a:pt x="100" y="43"/>
                  </a:lnTo>
                  <a:lnTo>
                    <a:pt x="99" y="40"/>
                  </a:lnTo>
                  <a:lnTo>
                    <a:pt x="96" y="39"/>
                  </a:lnTo>
                  <a:lnTo>
                    <a:pt x="93" y="39"/>
                  </a:lnTo>
                  <a:lnTo>
                    <a:pt x="91" y="39"/>
                  </a:lnTo>
                  <a:lnTo>
                    <a:pt x="86" y="39"/>
                  </a:lnTo>
                  <a:lnTo>
                    <a:pt x="77" y="42"/>
                  </a:lnTo>
                  <a:lnTo>
                    <a:pt x="74" y="43"/>
                  </a:lnTo>
                  <a:lnTo>
                    <a:pt x="70" y="45"/>
                  </a:lnTo>
                  <a:lnTo>
                    <a:pt x="67" y="47"/>
                  </a:lnTo>
                  <a:lnTo>
                    <a:pt x="65" y="50"/>
                  </a:lnTo>
                  <a:lnTo>
                    <a:pt x="63" y="53"/>
                  </a:lnTo>
                  <a:lnTo>
                    <a:pt x="61" y="56"/>
                  </a:lnTo>
                  <a:lnTo>
                    <a:pt x="60" y="60"/>
                  </a:lnTo>
                  <a:lnTo>
                    <a:pt x="60" y="62"/>
                  </a:lnTo>
                  <a:lnTo>
                    <a:pt x="60" y="248"/>
                  </a:lnTo>
                  <a:lnTo>
                    <a:pt x="60" y="251"/>
                  </a:lnTo>
                  <a:lnTo>
                    <a:pt x="58" y="252"/>
                  </a:lnTo>
                  <a:lnTo>
                    <a:pt x="57" y="254"/>
                  </a:lnTo>
                  <a:lnTo>
                    <a:pt x="57" y="256"/>
                  </a:lnTo>
                  <a:lnTo>
                    <a:pt x="56" y="258"/>
                  </a:lnTo>
                  <a:lnTo>
                    <a:pt x="56" y="259"/>
                  </a:lnTo>
                  <a:lnTo>
                    <a:pt x="54" y="262"/>
                  </a:lnTo>
                  <a:lnTo>
                    <a:pt x="54" y="263"/>
                  </a:lnTo>
                  <a:lnTo>
                    <a:pt x="53" y="262"/>
                  </a:lnTo>
                  <a:lnTo>
                    <a:pt x="51" y="262"/>
                  </a:lnTo>
                  <a:lnTo>
                    <a:pt x="50" y="262"/>
                  </a:lnTo>
                  <a:lnTo>
                    <a:pt x="49" y="260"/>
                  </a:lnTo>
                  <a:lnTo>
                    <a:pt x="47" y="260"/>
                  </a:lnTo>
                  <a:lnTo>
                    <a:pt x="46" y="259"/>
                  </a:lnTo>
                  <a:lnTo>
                    <a:pt x="44" y="259"/>
                  </a:lnTo>
                  <a:lnTo>
                    <a:pt x="43" y="258"/>
                  </a:lnTo>
                  <a:lnTo>
                    <a:pt x="43" y="192"/>
                  </a:lnTo>
                  <a:lnTo>
                    <a:pt x="43" y="189"/>
                  </a:lnTo>
                  <a:lnTo>
                    <a:pt x="42" y="187"/>
                  </a:lnTo>
                  <a:lnTo>
                    <a:pt x="40" y="184"/>
                  </a:lnTo>
                  <a:lnTo>
                    <a:pt x="37" y="183"/>
                  </a:lnTo>
                  <a:lnTo>
                    <a:pt x="36" y="181"/>
                  </a:lnTo>
                  <a:lnTo>
                    <a:pt x="32" y="180"/>
                  </a:lnTo>
                  <a:lnTo>
                    <a:pt x="29" y="180"/>
                  </a:lnTo>
                  <a:lnTo>
                    <a:pt x="26" y="181"/>
                  </a:lnTo>
                  <a:lnTo>
                    <a:pt x="16" y="184"/>
                  </a:lnTo>
                  <a:lnTo>
                    <a:pt x="12" y="185"/>
                  </a:lnTo>
                  <a:lnTo>
                    <a:pt x="9" y="187"/>
                  </a:lnTo>
                  <a:lnTo>
                    <a:pt x="7" y="188"/>
                  </a:lnTo>
                  <a:lnTo>
                    <a:pt x="4" y="191"/>
                  </a:lnTo>
                  <a:lnTo>
                    <a:pt x="2" y="195"/>
                  </a:lnTo>
                  <a:lnTo>
                    <a:pt x="1" y="198"/>
                  </a:lnTo>
                  <a:lnTo>
                    <a:pt x="0" y="200"/>
                  </a:lnTo>
                  <a:lnTo>
                    <a:pt x="0" y="204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0" y="326"/>
                  </a:lnTo>
                  <a:lnTo>
                    <a:pt x="0" y="327"/>
                  </a:lnTo>
                  <a:lnTo>
                    <a:pt x="0" y="329"/>
                  </a:lnTo>
                  <a:lnTo>
                    <a:pt x="1" y="330"/>
                  </a:lnTo>
                  <a:lnTo>
                    <a:pt x="1" y="331"/>
                  </a:lnTo>
                  <a:lnTo>
                    <a:pt x="4" y="336"/>
                  </a:lnTo>
                  <a:lnTo>
                    <a:pt x="11" y="342"/>
                  </a:lnTo>
                  <a:lnTo>
                    <a:pt x="19" y="355"/>
                  </a:lnTo>
                  <a:lnTo>
                    <a:pt x="32" y="367"/>
                  </a:lnTo>
                  <a:lnTo>
                    <a:pt x="44" y="381"/>
                  </a:lnTo>
                  <a:lnTo>
                    <a:pt x="57" y="394"/>
                  </a:lnTo>
                  <a:lnTo>
                    <a:pt x="68" y="404"/>
                  </a:lnTo>
                  <a:lnTo>
                    <a:pt x="78" y="409"/>
                  </a:lnTo>
                  <a:lnTo>
                    <a:pt x="82" y="412"/>
                  </a:lnTo>
                  <a:lnTo>
                    <a:pt x="85" y="415"/>
                  </a:lnTo>
                  <a:lnTo>
                    <a:pt x="89" y="416"/>
                  </a:lnTo>
                  <a:lnTo>
                    <a:pt x="95" y="416"/>
                  </a:lnTo>
                  <a:lnTo>
                    <a:pt x="99" y="418"/>
                  </a:lnTo>
                  <a:lnTo>
                    <a:pt x="105" y="418"/>
                  </a:lnTo>
                  <a:lnTo>
                    <a:pt x="110" y="416"/>
                  </a:lnTo>
                  <a:lnTo>
                    <a:pt x="116" y="415"/>
                  </a:lnTo>
                  <a:lnTo>
                    <a:pt x="186" y="397"/>
                  </a:lnTo>
                  <a:lnTo>
                    <a:pt x="200" y="389"/>
                  </a:lnTo>
                  <a:lnTo>
                    <a:pt x="215" y="377"/>
                  </a:lnTo>
                  <a:lnTo>
                    <a:pt x="229" y="359"/>
                  </a:lnTo>
                  <a:lnTo>
                    <a:pt x="243" y="338"/>
                  </a:lnTo>
                  <a:lnTo>
                    <a:pt x="254" y="316"/>
                  </a:lnTo>
                  <a:lnTo>
                    <a:pt x="264" y="295"/>
                  </a:lnTo>
                  <a:lnTo>
                    <a:pt x="270" y="275"/>
                  </a:lnTo>
                  <a:lnTo>
                    <a:pt x="273" y="259"/>
                  </a:lnTo>
                  <a:lnTo>
                    <a:pt x="273" y="241"/>
                  </a:lnTo>
                  <a:lnTo>
                    <a:pt x="273" y="240"/>
                  </a:lnTo>
                  <a:lnTo>
                    <a:pt x="273" y="20"/>
                  </a:lnTo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8" name="任意多边形 382988"/>
            <p:cNvSpPr/>
            <p:nvPr/>
          </p:nvSpPr>
          <p:spPr>
            <a:xfrm>
              <a:off x="3620" y="1472"/>
              <a:ext cx="223" cy="356"/>
            </a:xfrm>
            <a:custGeom>
              <a:avLst/>
              <a:gdLst/>
              <a:ahLst/>
              <a:cxnLst>
                <a:cxn ang="0">
                  <a:pos x="96" y="10"/>
                </a:cxn>
                <a:cxn ang="0">
                  <a:pos x="118" y="1"/>
                </a:cxn>
                <a:cxn ang="0">
                  <a:pos x="143" y="0"/>
                </a:cxn>
                <a:cxn ang="0">
                  <a:pos x="152" y="4"/>
                </a:cxn>
                <a:cxn ang="0">
                  <a:pos x="164" y="12"/>
                </a:cxn>
                <a:cxn ang="0">
                  <a:pos x="192" y="31"/>
                </a:cxn>
                <a:cxn ang="0">
                  <a:pos x="205" y="57"/>
                </a:cxn>
                <a:cxn ang="0">
                  <a:pos x="206" y="95"/>
                </a:cxn>
                <a:cxn ang="0">
                  <a:pos x="202" y="104"/>
                </a:cxn>
                <a:cxn ang="0">
                  <a:pos x="195" y="111"/>
                </a:cxn>
                <a:cxn ang="0">
                  <a:pos x="180" y="112"/>
                </a:cxn>
                <a:cxn ang="0">
                  <a:pos x="175" y="105"/>
                </a:cxn>
                <a:cxn ang="0">
                  <a:pos x="174" y="86"/>
                </a:cxn>
                <a:cxn ang="0">
                  <a:pos x="170" y="58"/>
                </a:cxn>
                <a:cxn ang="0">
                  <a:pos x="157" y="52"/>
                </a:cxn>
                <a:cxn ang="0">
                  <a:pos x="142" y="50"/>
                </a:cxn>
                <a:cxn ang="0">
                  <a:pos x="146" y="63"/>
                </a:cxn>
                <a:cxn ang="0">
                  <a:pos x="163" y="97"/>
                </a:cxn>
                <a:cxn ang="0">
                  <a:pos x="160" y="154"/>
                </a:cxn>
                <a:cxn ang="0">
                  <a:pos x="153" y="220"/>
                </a:cxn>
                <a:cxn ang="0">
                  <a:pos x="171" y="235"/>
                </a:cxn>
                <a:cxn ang="0">
                  <a:pos x="210" y="260"/>
                </a:cxn>
                <a:cxn ang="0">
                  <a:pos x="219" y="272"/>
                </a:cxn>
                <a:cxn ang="0">
                  <a:pos x="219" y="287"/>
                </a:cxn>
                <a:cxn ang="0">
                  <a:pos x="203" y="302"/>
                </a:cxn>
                <a:cxn ang="0">
                  <a:pos x="192" y="300"/>
                </a:cxn>
                <a:cxn ang="0">
                  <a:pos x="163" y="287"/>
                </a:cxn>
                <a:cxn ang="0">
                  <a:pos x="127" y="265"/>
                </a:cxn>
                <a:cxn ang="0">
                  <a:pos x="115" y="235"/>
                </a:cxn>
                <a:cxn ang="0">
                  <a:pos x="106" y="206"/>
                </a:cxn>
                <a:cxn ang="0">
                  <a:pos x="72" y="326"/>
                </a:cxn>
                <a:cxn ang="0">
                  <a:pos x="69" y="338"/>
                </a:cxn>
                <a:cxn ang="0">
                  <a:pos x="50" y="353"/>
                </a:cxn>
                <a:cxn ang="0">
                  <a:pos x="37" y="350"/>
                </a:cxn>
                <a:cxn ang="0">
                  <a:pos x="33" y="328"/>
                </a:cxn>
                <a:cxn ang="0">
                  <a:pos x="29" y="287"/>
                </a:cxn>
                <a:cxn ang="0">
                  <a:pos x="33" y="253"/>
                </a:cxn>
                <a:cxn ang="0">
                  <a:pos x="67" y="190"/>
                </a:cxn>
                <a:cxn ang="0">
                  <a:pos x="69" y="108"/>
                </a:cxn>
                <a:cxn ang="0">
                  <a:pos x="23" y="172"/>
                </a:cxn>
                <a:cxn ang="0">
                  <a:pos x="12" y="175"/>
                </a:cxn>
                <a:cxn ang="0">
                  <a:pos x="0" y="161"/>
                </a:cxn>
                <a:cxn ang="0">
                  <a:pos x="5" y="150"/>
                </a:cxn>
                <a:cxn ang="0">
                  <a:pos x="23" y="132"/>
                </a:cxn>
                <a:cxn ang="0">
                  <a:pos x="41" y="112"/>
                </a:cxn>
                <a:cxn ang="0">
                  <a:pos x="44" y="102"/>
                </a:cxn>
                <a:cxn ang="0">
                  <a:pos x="43" y="67"/>
                </a:cxn>
                <a:cxn ang="0">
                  <a:pos x="51" y="49"/>
                </a:cxn>
                <a:cxn ang="0">
                  <a:pos x="67" y="31"/>
                </a:cxn>
              </a:cxnLst>
              <a:rect l="0" t="0" r="0" b="0"/>
              <a:pathLst>
                <a:path w="223" h="356">
                  <a:moveTo>
                    <a:pt x="90" y="13"/>
                  </a:moveTo>
                  <a:lnTo>
                    <a:pt x="90" y="13"/>
                  </a:lnTo>
                  <a:lnTo>
                    <a:pt x="93" y="12"/>
                  </a:lnTo>
                  <a:lnTo>
                    <a:pt x="96" y="10"/>
                  </a:lnTo>
                  <a:lnTo>
                    <a:pt x="100" y="8"/>
                  </a:lnTo>
                  <a:lnTo>
                    <a:pt x="104" y="5"/>
                  </a:lnTo>
                  <a:lnTo>
                    <a:pt x="111" y="4"/>
                  </a:lnTo>
                  <a:lnTo>
                    <a:pt x="118" y="1"/>
                  </a:lnTo>
                  <a:lnTo>
                    <a:pt x="125" y="0"/>
                  </a:lnTo>
                  <a:lnTo>
                    <a:pt x="132" y="0"/>
                  </a:lnTo>
                  <a:lnTo>
                    <a:pt x="139" y="0"/>
                  </a:lnTo>
                  <a:lnTo>
                    <a:pt x="143" y="0"/>
                  </a:lnTo>
                  <a:lnTo>
                    <a:pt x="146" y="1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4"/>
                  </a:lnTo>
                  <a:lnTo>
                    <a:pt x="154" y="5"/>
                  </a:lnTo>
                  <a:lnTo>
                    <a:pt x="159" y="8"/>
                  </a:lnTo>
                  <a:lnTo>
                    <a:pt x="164" y="12"/>
                  </a:lnTo>
                  <a:lnTo>
                    <a:pt x="171" y="16"/>
                  </a:lnTo>
                  <a:lnTo>
                    <a:pt x="180" y="21"/>
                  </a:lnTo>
                  <a:lnTo>
                    <a:pt x="187" y="27"/>
                  </a:lnTo>
                  <a:lnTo>
                    <a:pt x="192" y="31"/>
                  </a:lnTo>
                  <a:lnTo>
                    <a:pt x="196" y="34"/>
                  </a:lnTo>
                  <a:lnTo>
                    <a:pt x="201" y="39"/>
                  </a:lnTo>
                  <a:lnTo>
                    <a:pt x="202" y="46"/>
                  </a:lnTo>
                  <a:lnTo>
                    <a:pt x="205" y="57"/>
                  </a:lnTo>
                  <a:lnTo>
                    <a:pt x="206" y="68"/>
                  </a:lnTo>
                  <a:lnTo>
                    <a:pt x="206" y="79"/>
                  </a:lnTo>
                  <a:lnTo>
                    <a:pt x="206" y="89"/>
                  </a:lnTo>
                  <a:lnTo>
                    <a:pt x="206" y="95"/>
                  </a:lnTo>
                  <a:lnTo>
                    <a:pt x="205" y="100"/>
                  </a:lnTo>
                  <a:lnTo>
                    <a:pt x="205" y="101"/>
                  </a:lnTo>
                  <a:lnTo>
                    <a:pt x="203" y="102"/>
                  </a:lnTo>
                  <a:lnTo>
                    <a:pt x="202" y="104"/>
                  </a:lnTo>
                  <a:lnTo>
                    <a:pt x="202" y="106"/>
                  </a:lnTo>
                  <a:lnTo>
                    <a:pt x="201" y="108"/>
                  </a:lnTo>
                  <a:lnTo>
                    <a:pt x="198" y="109"/>
                  </a:lnTo>
                  <a:lnTo>
                    <a:pt x="195" y="111"/>
                  </a:lnTo>
                  <a:lnTo>
                    <a:pt x="189" y="112"/>
                  </a:lnTo>
                  <a:lnTo>
                    <a:pt x="185" y="113"/>
                  </a:lnTo>
                  <a:lnTo>
                    <a:pt x="182" y="113"/>
                  </a:lnTo>
                  <a:lnTo>
                    <a:pt x="180" y="112"/>
                  </a:lnTo>
                  <a:lnTo>
                    <a:pt x="177" y="111"/>
                  </a:lnTo>
                  <a:lnTo>
                    <a:pt x="177" y="109"/>
                  </a:lnTo>
                  <a:lnTo>
                    <a:pt x="175" y="108"/>
                  </a:lnTo>
                  <a:lnTo>
                    <a:pt x="175" y="105"/>
                  </a:lnTo>
                  <a:lnTo>
                    <a:pt x="174" y="102"/>
                  </a:lnTo>
                  <a:lnTo>
                    <a:pt x="174" y="98"/>
                  </a:lnTo>
                  <a:lnTo>
                    <a:pt x="174" y="93"/>
                  </a:lnTo>
                  <a:lnTo>
                    <a:pt x="174" y="86"/>
                  </a:lnTo>
                  <a:lnTo>
                    <a:pt x="173" y="78"/>
                  </a:lnTo>
                  <a:lnTo>
                    <a:pt x="173" y="71"/>
                  </a:lnTo>
                  <a:lnTo>
                    <a:pt x="171" y="64"/>
                  </a:lnTo>
                  <a:lnTo>
                    <a:pt x="170" y="58"/>
                  </a:lnTo>
                  <a:lnTo>
                    <a:pt x="167" y="56"/>
                  </a:lnTo>
                  <a:lnTo>
                    <a:pt x="164" y="54"/>
                  </a:lnTo>
                  <a:lnTo>
                    <a:pt x="161" y="53"/>
                  </a:lnTo>
                  <a:lnTo>
                    <a:pt x="157" y="52"/>
                  </a:lnTo>
                  <a:lnTo>
                    <a:pt x="153" y="50"/>
                  </a:lnTo>
                  <a:lnTo>
                    <a:pt x="149" y="50"/>
                  </a:lnTo>
                  <a:lnTo>
                    <a:pt x="145" y="49"/>
                  </a:lnTo>
                  <a:lnTo>
                    <a:pt x="142" y="50"/>
                  </a:lnTo>
                  <a:lnTo>
                    <a:pt x="139" y="50"/>
                  </a:lnTo>
                  <a:lnTo>
                    <a:pt x="139" y="53"/>
                  </a:lnTo>
                  <a:lnTo>
                    <a:pt x="142" y="57"/>
                  </a:lnTo>
                  <a:lnTo>
                    <a:pt x="146" y="63"/>
                  </a:lnTo>
                  <a:lnTo>
                    <a:pt x="150" y="71"/>
                  </a:lnTo>
                  <a:lnTo>
                    <a:pt x="156" y="79"/>
                  </a:lnTo>
                  <a:lnTo>
                    <a:pt x="160" y="87"/>
                  </a:lnTo>
                  <a:lnTo>
                    <a:pt x="163" y="97"/>
                  </a:lnTo>
                  <a:lnTo>
                    <a:pt x="164" y="106"/>
                  </a:lnTo>
                  <a:lnTo>
                    <a:pt x="163" y="119"/>
                  </a:lnTo>
                  <a:lnTo>
                    <a:pt x="163" y="135"/>
                  </a:lnTo>
                  <a:lnTo>
                    <a:pt x="160" y="154"/>
                  </a:lnTo>
                  <a:lnTo>
                    <a:pt x="159" y="175"/>
                  </a:lnTo>
                  <a:lnTo>
                    <a:pt x="156" y="194"/>
                  </a:lnTo>
                  <a:lnTo>
                    <a:pt x="154" y="209"/>
                  </a:lnTo>
                  <a:lnTo>
                    <a:pt x="153" y="220"/>
                  </a:lnTo>
                  <a:lnTo>
                    <a:pt x="153" y="224"/>
                  </a:lnTo>
                  <a:lnTo>
                    <a:pt x="154" y="226"/>
                  </a:lnTo>
                  <a:lnTo>
                    <a:pt x="161" y="230"/>
                  </a:lnTo>
                  <a:lnTo>
                    <a:pt x="171" y="235"/>
                  </a:lnTo>
                  <a:lnTo>
                    <a:pt x="182" y="242"/>
                  </a:lnTo>
                  <a:lnTo>
                    <a:pt x="194" y="249"/>
                  </a:lnTo>
                  <a:lnTo>
                    <a:pt x="203" y="254"/>
                  </a:lnTo>
                  <a:lnTo>
                    <a:pt x="210" y="260"/>
                  </a:lnTo>
                  <a:lnTo>
                    <a:pt x="213" y="264"/>
                  </a:lnTo>
                  <a:lnTo>
                    <a:pt x="215" y="267"/>
                  </a:lnTo>
                  <a:lnTo>
                    <a:pt x="216" y="270"/>
                  </a:lnTo>
                  <a:lnTo>
                    <a:pt x="219" y="272"/>
                  </a:lnTo>
                  <a:lnTo>
                    <a:pt x="220" y="275"/>
                  </a:lnTo>
                  <a:lnTo>
                    <a:pt x="222" y="279"/>
                  </a:lnTo>
                  <a:lnTo>
                    <a:pt x="220" y="283"/>
                  </a:lnTo>
                  <a:lnTo>
                    <a:pt x="219" y="287"/>
                  </a:lnTo>
                  <a:lnTo>
                    <a:pt x="215" y="293"/>
                  </a:lnTo>
                  <a:lnTo>
                    <a:pt x="210" y="297"/>
                  </a:lnTo>
                  <a:lnTo>
                    <a:pt x="206" y="301"/>
                  </a:lnTo>
                  <a:lnTo>
                    <a:pt x="203" y="302"/>
                  </a:lnTo>
                  <a:lnTo>
                    <a:pt x="201" y="302"/>
                  </a:lnTo>
                  <a:lnTo>
                    <a:pt x="199" y="302"/>
                  </a:lnTo>
                  <a:lnTo>
                    <a:pt x="196" y="301"/>
                  </a:lnTo>
                  <a:lnTo>
                    <a:pt x="192" y="300"/>
                  </a:lnTo>
                  <a:lnTo>
                    <a:pt x="188" y="297"/>
                  </a:lnTo>
                  <a:lnTo>
                    <a:pt x="181" y="294"/>
                  </a:lnTo>
                  <a:lnTo>
                    <a:pt x="173" y="291"/>
                  </a:lnTo>
                  <a:lnTo>
                    <a:pt x="163" y="287"/>
                  </a:lnTo>
                  <a:lnTo>
                    <a:pt x="152" y="283"/>
                  </a:lnTo>
                  <a:lnTo>
                    <a:pt x="142" y="278"/>
                  </a:lnTo>
                  <a:lnTo>
                    <a:pt x="134" y="272"/>
                  </a:lnTo>
                  <a:lnTo>
                    <a:pt x="127" y="265"/>
                  </a:lnTo>
                  <a:lnTo>
                    <a:pt x="122" y="260"/>
                  </a:lnTo>
                  <a:lnTo>
                    <a:pt x="121" y="253"/>
                  </a:lnTo>
                  <a:lnTo>
                    <a:pt x="118" y="245"/>
                  </a:lnTo>
                  <a:lnTo>
                    <a:pt x="115" y="235"/>
                  </a:lnTo>
                  <a:lnTo>
                    <a:pt x="113" y="227"/>
                  </a:lnTo>
                  <a:lnTo>
                    <a:pt x="110" y="217"/>
                  </a:lnTo>
                  <a:lnTo>
                    <a:pt x="107" y="211"/>
                  </a:lnTo>
                  <a:lnTo>
                    <a:pt x="106" y="206"/>
                  </a:lnTo>
                  <a:lnTo>
                    <a:pt x="106" y="205"/>
                  </a:lnTo>
                  <a:lnTo>
                    <a:pt x="74" y="253"/>
                  </a:lnTo>
                  <a:lnTo>
                    <a:pt x="72" y="324"/>
                  </a:lnTo>
                  <a:lnTo>
                    <a:pt x="72" y="326"/>
                  </a:lnTo>
                  <a:lnTo>
                    <a:pt x="72" y="327"/>
                  </a:lnTo>
                  <a:lnTo>
                    <a:pt x="72" y="330"/>
                  </a:lnTo>
                  <a:lnTo>
                    <a:pt x="72" y="334"/>
                  </a:lnTo>
                  <a:lnTo>
                    <a:pt x="69" y="338"/>
                  </a:lnTo>
                  <a:lnTo>
                    <a:pt x="67" y="342"/>
                  </a:lnTo>
                  <a:lnTo>
                    <a:pt x="62" y="346"/>
                  </a:lnTo>
                  <a:lnTo>
                    <a:pt x="55" y="350"/>
                  </a:lnTo>
                  <a:lnTo>
                    <a:pt x="50" y="353"/>
                  </a:lnTo>
                  <a:lnTo>
                    <a:pt x="44" y="355"/>
                  </a:lnTo>
                  <a:lnTo>
                    <a:pt x="41" y="355"/>
                  </a:lnTo>
                  <a:lnTo>
                    <a:pt x="39" y="353"/>
                  </a:lnTo>
                  <a:lnTo>
                    <a:pt x="37" y="350"/>
                  </a:lnTo>
                  <a:lnTo>
                    <a:pt x="36" y="348"/>
                  </a:lnTo>
                  <a:lnTo>
                    <a:pt x="36" y="342"/>
                  </a:lnTo>
                  <a:lnTo>
                    <a:pt x="34" y="337"/>
                  </a:lnTo>
                  <a:lnTo>
                    <a:pt x="33" y="328"/>
                  </a:lnTo>
                  <a:lnTo>
                    <a:pt x="32" y="319"/>
                  </a:lnTo>
                  <a:lnTo>
                    <a:pt x="30" y="309"/>
                  </a:lnTo>
                  <a:lnTo>
                    <a:pt x="30" y="298"/>
                  </a:lnTo>
                  <a:lnTo>
                    <a:pt x="29" y="287"/>
                  </a:lnTo>
                  <a:lnTo>
                    <a:pt x="29" y="276"/>
                  </a:lnTo>
                  <a:lnTo>
                    <a:pt x="29" y="268"/>
                  </a:lnTo>
                  <a:lnTo>
                    <a:pt x="30" y="261"/>
                  </a:lnTo>
                  <a:lnTo>
                    <a:pt x="33" y="253"/>
                  </a:lnTo>
                  <a:lnTo>
                    <a:pt x="40" y="239"/>
                  </a:lnTo>
                  <a:lnTo>
                    <a:pt x="48" y="224"/>
                  </a:lnTo>
                  <a:lnTo>
                    <a:pt x="57" y="206"/>
                  </a:lnTo>
                  <a:lnTo>
                    <a:pt x="67" y="190"/>
                  </a:lnTo>
                  <a:lnTo>
                    <a:pt x="75" y="176"/>
                  </a:lnTo>
                  <a:lnTo>
                    <a:pt x="80" y="167"/>
                  </a:lnTo>
                  <a:lnTo>
                    <a:pt x="82" y="164"/>
                  </a:lnTo>
                  <a:lnTo>
                    <a:pt x="69" y="108"/>
                  </a:lnTo>
                  <a:lnTo>
                    <a:pt x="64" y="132"/>
                  </a:lnTo>
                  <a:lnTo>
                    <a:pt x="26" y="171"/>
                  </a:lnTo>
                  <a:lnTo>
                    <a:pt x="25" y="171"/>
                  </a:lnTo>
                  <a:lnTo>
                    <a:pt x="23" y="172"/>
                  </a:lnTo>
                  <a:lnTo>
                    <a:pt x="22" y="174"/>
                  </a:lnTo>
                  <a:lnTo>
                    <a:pt x="19" y="175"/>
                  </a:lnTo>
                  <a:lnTo>
                    <a:pt x="15" y="175"/>
                  </a:lnTo>
                  <a:lnTo>
                    <a:pt x="12" y="175"/>
                  </a:lnTo>
                  <a:lnTo>
                    <a:pt x="8" y="172"/>
                  </a:lnTo>
                  <a:lnTo>
                    <a:pt x="4" y="169"/>
                  </a:lnTo>
                  <a:lnTo>
                    <a:pt x="1" y="165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3"/>
                  </a:lnTo>
                  <a:lnTo>
                    <a:pt x="5" y="150"/>
                  </a:lnTo>
                  <a:lnTo>
                    <a:pt x="8" y="148"/>
                  </a:lnTo>
                  <a:lnTo>
                    <a:pt x="12" y="142"/>
                  </a:lnTo>
                  <a:lnTo>
                    <a:pt x="18" y="138"/>
                  </a:lnTo>
                  <a:lnTo>
                    <a:pt x="23" y="132"/>
                  </a:lnTo>
                  <a:lnTo>
                    <a:pt x="29" y="127"/>
                  </a:lnTo>
                  <a:lnTo>
                    <a:pt x="33" y="121"/>
                  </a:lnTo>
                  <a:lnTo>
                    <a:pt x="37" y="116"/>
                  </a:lnTo>
                  <a:lnTo>
                    <a:pt x="41" y="112"/>
                  </a:lnTo>
                  <a:lnTo>
                    <a:pt x="43" y="111"/>
                  </a:lnTo>
                  <a:lnTo>
                    <a:pt x="44" y="109"/>
                  </a:lnTo>
                  <a:lnTo>
                    <a:pt x="44" y="106"/>
                  </a:lnTo>
                  <a:lnTo>
                    <a:pt x="44" y="102"/>
                  </a:lnTo>
                  <a:lnTo>
                    <a:pt x="43" y="94"/>
                  </a:lnTo>
                  <a:lnTo>
                    <a:pt x="43" y="84"/>
                  </a:lnTo>
                  <a:lnTo>
                    <a:pt x="43" y="76"/>
                  </a:lnTo>
                  <a:lnTo>
                    <a:pt x="43" y="67"/>
                  </a:lnTo>
                  <a:lnTo>
                    <a:pt x="44" y="60"/>
                  </a:lnTo>
                  <a:lnTo>
                    <a:pt x="46" y="56"/>
                  </a:lnTo>
                  <a:lnTo>
                    <a:pt x="48" y="53"/>
                  </a:lnTo>
                  <a:lnTo>
                    <a:pt x="51" y="49"/>
                  </a:lnTo>
                  <a:lnTo>
                    <a:pt x="55" y="43"/>
                  </a:lnTo>
                  <a:lnTo>
                    <a:pt x="60" y="39"/>
                  </a:lnTo>
                  <a:lnTo>
                    <a:pt x="64" y="34"/>
                  </a:lnTo>
                  <a:lnTo>
                    <a:pt x="67" y="31"/>
                  </a:lnTo>
                  <a:lnTo>
                    <a:pt x="69" y="28"/>
                  </a:lnTo>
                  <a:lnTo>
                    <a:pt x="71" y="27"/>
                  </a:lnTo>
                  <a:lnTo>
                    <a:pt x="90" y="13"/>
                  </a:lnTo>
                </a:path>
              </a:pathLst>
            </a:custGeom>
            <a:solidFill>
              <a:srgbClr val="86868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9" name="任意多边形 382989"/>
            <p:cNvSpPr/>
            <p:nvPr/>
          </p:nvSpPr>
          <p:spPr>
            <a:xfrm>
              <a:off x="3646" y="1412"/>
              <a:ext cx="77" cy="78"/>
            </a:xfrm>
            <a:custGeom>
              <a:avLst/>
              <a:gdLst/>
              <a:ahLst/>
              <a:cxnLst>
                <a:cxn ang="0">
                  <a:pos x="38" y="75"/>
                </a:cxn>
                <a:cxn ang="0">
                  <a:pos x="45" y="72"/>
                </a:cxn>
                <a:cxn ang="0">
                  <a:pos x="52" y="68"/>
                </a:cxn>
                <a:cxn ang="0">
                  <a:pos x="59" y="63"/>
                </a:cxn>
                <a:cxn ang="0">
                  <a:pos x="64" y="58"/>
                </a:cxn>
                <a:cxn ang="0">
                  <a:pos x="69" y="51"/>
                </a:cxn>
                <a:cxn ang="0">
                  <a:pos x="73" y="44"/>
                </a:cxn>
                <a:cxn ang="0">
                  <a:pos x="74" y="36"/>
                </a:cxn>
                <a:cxn ang="0">
                  <a:pos x="76" y="28"/>
                </a:cxn>
                <a:cxn ang="0">
                  <a:pos x="74" y="21"/>
                </a:cxn>
                <a:cxn ang="0">
                  <a:pos x="73" y="14"/>
                </a:cxn>
                <a:cxn ang="0">
                  <a:pos x="69" y="9"/>
                </a:cxn>
                <a:cxn ang="0">
                  <a:pos x="64" y="5"/>
                </a:cxn>
                <a:cxn ang="0">
                  <a:pos x="59" y="2"/>
                </a:cxn>
                <a:cxn ang="0">
                  <a:pos x="52" y="1"/>
                </a:cxn>
                <a:cxn ang="0">
                  <a:pos x="45" y="0"/>
                </a:cxn>
                <a:cxn ang="0">
                  <a:pos x="38" y="1"/>
                </a:cxn>
                <a:cxn ang="0">
                  <a:pos x="30" y="4"/>
                </a:cxn>
                <a:cxn ang="0">
                  <a:pos x="23" y="8"/>
                </a:cxn>
                <a:cxn ang="0">
                  <a:pos x="16" y="13"/>
                </a:cxn>
                <a:cxn ang="0">
                  <a:pos x="11" y="20"/>
                </a:cxn>
                <a:cxn ang="0">
                  <a:pos x="6" y="27"/>
                </a:cxn>
                <a:cxn ang="0">
                  <a:pos x="2" y="33"/>
                </a:cxn>
                <a:cxn ang="0">
                  <a:pos x="1" y="40"/>
                </a:cxn>
                <a:cxn ang="0">
                  <a:pos x="0" y="48"/>
                </a:cxn>
                <a:cxn ang="0">
                  <a:pos x="1" y="55"/>
                </a:cxn>
                <a:cxn ang="0">
                  <a:pos x="2" y="62"/>
                </a:cxn>
                <a:cxn ang="0">
                  <a:pos x="6" y="67"/>
                </a:cxn>
                <a:cxn ang="0">
                  <a:pos x="11" y="71"/>
                </a:cxn>
                <a:cxn ang="0">
                  <a:pos x="16" y="75"/>
                </a:cxn>
                <a:cxn ang="0">
                  <a:pos x="23" y="77"/>
                </a:cxn>
                <a:cxn ang="0">
                  <a:pos x="30" y="77"/>
                </a:cxn>
                <a:cxn ang="0">
                  <a:pos x="38" y="75"/>
                </a:cxn>
              </a:cxnLst>
              <a:rect l="0" t="0" r="0" b="0"/>
              <a:pathLst>
                <a:path w="77" h="78">
                  <a:moveTo>
                    <a:pt x="38" y="75"/>
                  </a:moveTo>
                  <a:lnTo>
                    <a:pt x="45" y="72"/>
                  </a:lnTo>
                  <a:lnTo>
                    <a:pt x="52" y="68"/>
                  </a:lnTo>
                  <a:lnTo>
                    <a:pt x="59" y="63"/>
                  </a:lnTo>
                  <a:lnTo>
                    <a:pt x="64" y="58"/>
                  </a:lnTo>
                  <a:lnTo>
                    <a:pt x="69" y="51"/>
                  </a:lnTo>
                  <a:lnTo>
                    <a:pt x="73" y="44"/>
                  </a:lnTo>
                  <a:lnTo>
                    <a:pt x="74" y="36"/>
                  </a:lnTo>
                  <a:lnTo>
                    <a:pt x="76" y="28"/>
                  </a:lnTo>
                  <a:lnTo>
                    <a:pt x="74" y="21"/>
                  </a:lnTo>
                  <a:lnTo>
                    <a:pt x="73" y="14"/>
                  </a:lnTo>
                  <a:lnTo>
                    <a:pt x="69" y="9"/>
                  </a:lnTo>
                  <a:lnTo>
                    <a:pt x="64" y="5"/>
                  </a:lnTo>
                  <a:lnTo>
                    <a:pt x="59" y="2"/>
                  </a:lnTo>
                  <a:lnTo>
                    <a:pt x="52" y="1"/>
                  </a:lnTo>
                  <a:lnTo>
                    <a:pt x="45" y="0"/>
                  </a:lnTo>
                  <a:lnTo>
                    <a:pt x="38" y="1"/>
                  </a:lnTo>
                  <a:lnTo>
                    <a:pt x="30" y="4"/>
                  </a:lnTo>
                  <a:lnTo>
                    <a:pt x="23" y="8"/>
                  </a:lnTo>
                  <a:lnTo>
                    <a:pt x="16" y="13"/>
                  </a:lnTo>
                  <a:lnTo>
                    <a:pt x="11" y="20"/>
                  </a:lnTo>
                  <a:lnTo>
                    <a:pt x="6" y="27"/>
                  </a:lnTo>
                  <a:lnTo>
                    <a:pt x="2" y="33"/>
                  </a:lnTo>
                  <a:lnTo>
                    <a:pt x="1" y="40"/>
                  </a:lnTo>
                  <a:lnTo>
                    <a:pt x="0" y="48"/>
                  </a:lnTo>
                  <a:lnTo>
                    <a:pt x="1" y="55"/>
                  </a:lnTo>
                  <a:lnTo>
                    <a:pt x="2" y="62"/>
                  </a:lnTo>
                  <a:lnTo>
                    <a:pt x="6" y="67"/>
                  </a:lnTo>
                  <a:lnTo>
                    <a:pt x="11" y="71"/>
                  </a:lnTo>
                  <a:lnTo>
                    <a:pt x="16" y="75"/>
                  </a:lnTo>
                  <a:lnTo>
                    <a:pt x="23" y="77"/>
                  </a:lnTo>
                  <a:lnTo>
                    <a:pt x="30" y="77"/>
                  </a:lnTo>
                  <a:lnTo>
                    <a:pt x="38" y="75"/>
                  </a:lnTo>
                </a:path>
              </a:pathLst>
            </a:custGeom>
            <a:solidFill>
              <a:srgbClr val="86868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82992" name="图片 382991" descr="排尿困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3967163"/>
            <a:ext cx="1951037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81" name="标题 1"/>
          <p:cNvSpPr>
            <a:spLocks noGrp="1"/>
          </p:cNvSpPr>
          <p:nvPr>
            <p:ph type="title"/>
          </p:nvPr>
        </p:nvSpPr>
        <p:spPr>
          <a:xfrm>
            <a:off x="1774825" y="-79375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临床表现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29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2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2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82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82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</a:t>
            </a:r>
            <a:r>
              <a:rPr lang="zh-CN" altLang="en-US" dirty="0" smtClean="0"/>
              <a:t>．掌握常见泌尿与生殖系统疾病的</a:t>
            </a:r>
            <a:r>
              <a:rPr lang="zh-CN" altLang="en-US" dirty="0" smtClean="0"/>
              <a:t>临床表现。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</a:t>
            </a:r>
            <a:r>
              <a:rPr lang="zh-CN" altLang="en-US" dirty="0" smtClean="0"/>
              <a:t>．熟悉常见泌尿与生殖系统疾病的病因与</a:t>
            </a:r>
            <a:r>
              <a:rPr lang="zh-CN" altLang="en-US" dirty="0" smtClean="0"/>
              <a:t>发病机制。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能准确判断肾小球疾病与尿路感染的临床表现，学会其常规诊断</a:t>
            </a:r>
            <a:r>
              <a:rPr lang="zh-CN" altLang="en-US" dirty="0" smtClean="0"/>
              <a:t>技能。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内化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尊重生命、敬畏职业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的伦理准则，培养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严肃认真、精益求精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的专业态度，达成与患者关怀的有机统一。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占位符 384002"/>
          <p:cNvSpPr>
            <a:spLocks noGrp="1" noRot="1"/>
          </p:cNvSpPr>
          <p:nvPr>
            <p:ph idx="1"/>
          </p:nvPr>
        </p:nvSpPr>
        <p:spPr>
          <a:xfrm>
            <a:off x="1992313" y="2152650"/>
            <a:ext cx="8220075" cy="24431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占尿感的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60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％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主要表现为</a:t>
            </a:r>
            <a:r>
              <a:rPr lang="zh-CN" altLang="en-US" u="sng" dirty="0">
                <a:solidFill>
                  <a:srgbClr val="FF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尿频、尿急、尿痛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、排尿不适、下腹疼痛等，一般无明显全身感染症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尿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Rt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：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WBC↑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30%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有血尿，偶有肉眼血尿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致病菌多为大肠埃希菌（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75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％）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9394" name="图片 384003" descr="u=3245838713,2486645503&amp;gp=12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0" y="4508500"/>
            <a:ext cx="1722438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椭圆 384004"/>
          <p:cNvSpPr/>
          <p:nvPr/>
        </p:nvSpPr>
        <p:spPr>
          <a:xfrm>
            <a:off x="2927350" y="549275"/>
            <a:ext cx="2232025" cy="901700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膀胱炎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9396" name="云形标注 384005"/>
          <p:cNvSpPr/>
          <p:nvPr/>
        </p:nvSpPr>
        <p:spPr>
          <a:xfrm>
            <a:off x="6965950" y="1154113"/>
            <a:ext cx="3419475" cy="1296987"/>
          </a:xfrm>
          <a:prstGeom prst="cloudCallout">
            <a:avLst>
              <a:gd name="adj1" fmla="val -48560"/>
              <a:gd name="adj2" fmla="val 599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膀胱刺激征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内容占位符 396289"/>
          <p:cNvSpPr>
            <a:spLocks noGrp="1" noRot="1"/>
          </p:cNvSpPr>
          <p:nvPr>
            <p:ph idx="1"/>
          </p:nvPr>
        </p:nvSpPr>
        <p:spPr>
          <a:xfrm>
            <a:off x="1879600" y="1989138"/>
            <a:ext cx="8496300" cy="33845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  <a:buChar char="u"/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全身：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起病急，畏寒、高热（</a:t>
            </a:r>
            <a:r>
              <a:rPr lang="en-US" altLang="zh-CN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38℃↑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）、乏力、全身酸痛、食欲</a:t>
            </a:r>
            <a:r>
              <a:rPr lang="en-US" altLang="zh-CN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↓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、恶心呕吐等。</a:t>
            </a:r>
            <a:endParaRPr lang="zh-CN" altLang="en-US" dirty="0">
              <a:solidFill>
                <a:srgbClr val="000004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lnSpc>
                <a:spcPct val="130000"/>
              </a:lnSpc>
              <a:buChar char="u"/>
            </a:pP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泌尿系：</a:t>
            </a: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尿频、尿急、尿痛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，排尿困难、下腹不适、腰痛；</a:t>
            </a:r>
            <a:r>
              <a:rPr lang="zh-CN" altLang="en-US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肾区叩击痛</a:t>
            </a:r>
            <a:r>
              <a:rPr lang="zh-CN" altLang="en-US" dirty="0">
                <a:solidFill>
                  <a:srgbClr val="000004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，可有脓尿、血尿。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60418" name="图片 396295" descr="200765153553917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0" y="4465638"/>
            <a:ext cx="226695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椭圆 396298"/>
          <p:cNvSpPr/>
          <p:nvPr/>
        </p:nvSpPr>
        <p:spPr>
          <a:xfrm>
            <a:off x="2782888" y="404813"/>
            <a:ext cx="2952750" cy="1223962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急性肾盂肾炎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6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6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0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椭圆 495623"/>
          <p:cNvSpPr/>
          <p:nvPr/>
        </p:nvSpPr>
        <p:spPr>
          <a:xfrm>
            <a:off x="2782888" y="549275"/>
            <a:ext cx="3025775" cy="1079500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慢性肾盂肾炎</a:t>
            </a:r>
            <a:endParaRPr lang="zh-CN" altLang="en-US" sz="3600" b="1" dirty="0">
              <a:solidFill>
                <a:schemeClr val="hlink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95625" name="矩形 495624"/>
          <p:cNvSpPr/>
          <p:nvPr/>
        </p:nvSpPr>
        <p:spPr>
          <a:xfrm>
            <a:off x="1919288" y="1773238"/>
            <a:ext cx="8351837" cy="4103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症状复杂，全身及泌尿系表现不典型。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半数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↑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有急性史，后出现不同程度低热、间歇性尿频、排尿不适、腰酸痛及肾小管受损（夜尿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↑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、尿比重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↓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急性发作症状明显，类似急性肾盂肾炎。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病情持续可发展为慢性肾衰。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61443" name="图片 495626" descr="u=2447602362,2734391614&amp;fm=0&amp;gp=3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4724400"/>
            <a:ext cx="2089150" cy="1700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5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95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95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562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占位符 386050"/>
          <p:cNvSpPr>
            <a:spLocks noGrp="1" noRot="1"/>
          </p:cNvSpPr>
          <p:nvPr>
            <p:ph idx="1"/>
          </p:nvPr>
        </p:nvSpPr>
        <p:spPr>
          <a:xfrm>
            <a:off x="1954213" y="2133600"/>
            <a:ext cx="8713787" cy="3352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有真性细菌尿而无尿感症状，常于尿检时发现。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多见于老年人和孕妇，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60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岁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↑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妇女可达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10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％。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菌尿可来自膀胱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/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肾，多为大肠杆菌，患者可长期无症状，尿</a:t>
            </a:r>
            <a:r>
              <a:rPr lang="en-US" altLang="zh-CN" dirty="0">
                <a:latin typeface="楷体_GB2312" panose="02010609030101010101" pitchFamily="1" charset="-122"/>
                <a:ea typeface="楷体_GB2312" panose="02010609030101010101" pitchFamily="1" charset="-122"/>
              </a:rPr>
              <a:t>Rt</a:t>
            </a:r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可无明显异常，但尿培养有真性菌尿。</a:t>
            </a:r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2466" name="椭圆 386051"/>
          <p:cNvSpPr/>
          <p:nvPr/>
        </p:nvSpPr>
        <p:spPr>
          <a:xfrm>
            <a:off x="2566988" y="404813"/>
            <a:ext cx="3024187" cy="1008062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无症状性菌尿</a:t>
            </a:r>
            <a:endParaRPr lang="zh-CN" altLang="en-US" sz="3600" b="1" dirty="0">
              <a:solidFill>
                <a:schemeClr val="hlink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62467" name="图片 386054" descr="u=2880480338,1931920538&amp;fm=0&amp;gp=2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888" y="4484688"/>
            <a:ext cx="2801937" cy="200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占位符 395266"/>
          <p:cNvSpPr>
            <a:spLocks noGrp="1" noRot="1"/>
          </p:cNvSpPr>
          <p:nvPr>
            <p:ph idx="1"/>
          </p:nvPr>
        </p:nvSpPr>
        <p:spPr>
          <a:xfrm>
            <a:off x="1774825" y="1844675"/>
            <a:ext cx="8893175" cy="24971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chemeClr val="hlink"/>
                </a:solidFill>
                <a:ea typeface="楷体_GB2312" panose="02010609030101010101" pitchFamily="1" charset="-122"/>
              </a:rPr>
              <a:t>肾乳头坏死：</a:t>
            </a:r>
            <a:r>
              <a:rPr lang="zh-CN" altLang="en-US" dirty="0">
                <a:ea typeface="楷体_GB2312" panose="02010609030101010101" pitchFamily="1" charset="-122"/>
              </a:rPr>
              <a:t>高热、剧烈腰痛、血尿、坏死组织排出。</a:t>
            </a:r>
            <a:endParaRPr lang="zh-CN" altLang="en-US" dirty="0"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solidFill>
                  <a:schemeClr val="hlink"/>
                </a:solidFill>
                <a:ea typeface="楷体_GB2312" panose="02010609030101010101" pitchFamily="1" charset="-122"/>
              </a:rPr>
              <a:t>肾周围脓肿：</a:t>
            </a:r>
            <a:r>
              <a:rPr lang="zh-CN" altLang="en-US" dirty="0">
                <a:ea typeface="楷体_GB2312" panose="02010609030101010101" pitchFamily="1" charset="-122"/>
              </a:rPr>
              <a:t>原有症状加重，单侧腰痛明显，向健侧弯腰时疼痛加重。</a:t>
            </a:r>
            <a:endParaRPr lang="zh-CN" altLang="en-US" dirty="0"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endParaRPr lang="zh-CN" altLang="en-US" dirty="0">
              <a:ea typeface="楷体_GB2312" panose="02010609030101010101" pitchFamily="1" charset="-122"/>
            </a:endParaRPr>
          </a:p>
        </p:txBody>
      </p:sp>
      <p:pic>
        <p:nvPicPr>
          <p:cNvPr id="63490" name="图片 395269" descr="2353-150x150尿路梗阻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375" y="4221163"/>
            <a:ext cx="2124075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椭圆 395270"/>
          <p:cNvSpPr/>
          <p:nvPr/>
        </p:nvSpPr>
        <p:spPr>
          <a:xfrm>
            <a:off x="2998788" y="765175"/>
            <a:ext cx="2232025" cy="901700"/>
          </a:xfrm>
          <a:prstGeom prst="ellipse">
            <a:avLst/>
          </a:prstGeom>
          <a:solidFill>
            <a:srgbClr val="70ADFD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并发症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占位符 159746"/>
          <p:cNvSpPr>
            <a:spLocks noGrp="1"/>
          </p:cNvSpPr>
          <p:nvPr>
            <p:ph idx="1"/>
          </p:nvPr>
        </p:nvSpPr>
        <p:spPr>
          <a:xfrm>
            <a:off x="2063750" y="3678238"/>
            <a:ext cx="8229600" cy="26193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rgbClr val="006600"/>
                </a:solidFill>
                <a:ea typeface="华文新魏" panose="02010800040101010101" pitchFamily="2" charset="-122"/>
              </a:rPr>
              <a:t>回到开头的病例</a:t>
            </a:r>
            <a:endParaRPr lang="zh-CN" altLang="en-US" dirty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006600"/>
                </a:solidFill>
                <a:ea typeface="华文新魏" panose="02010800040101010101" pitchFamily="2" charset="-122"/>
              </a:rPr>
              <a:t>通过刚才的学习，你对两个病人的病情有何种推测？</a:t>
            </a:r>
            <a:endParaRPr lang="zh-CN" altLang="en-US" dirty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006600"/>
                </a:solidFill>
                <a:ea typeface="华文新魏" panose="02010800040101010101" pitchFamily="2" charset="-122"/>
              </a:rPr>
              <a:t>通过哪些检查可以进一步证实你的推测？</a:t>
            </a:r>
            <a:endParaRPr lang="zh-CN" altLang="en-US" dirty="0">
              <a:solidFill>
                <a:srgbClr val="006600"/>
              </a:solidFill>
              <a:ea typeface="华文新魏" panose="02010800040101010101" pitchFamily="2" charset="-122"/>
            </a:endParaRPr>
          </a:p>
          <a:p>
            <a:pPr eaLnBrk="1" hangingPunct="1"/>
            <a:endParaRPr lang="zh-CN" altLang="en-US" dirty="0">
              <a:solidFill>
                <a:srgbClr val="006600"/>
              </a:solidFill>
              <a:ea typeface="华文新魏" panose="02010800040101010101" pitchFamily="2" charset="-122"/>
            </a:endParaRPr>
          </a:p>
        </p:txBody>
      </p:sp>
      <p:pic>
        <p:nvPicPr>
          <p:cNvPr id="64515" name="图片 159748" descr="2007721111628569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1268413"/>
            <a:ext cx="2228850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6" name="图片 159749" descr="200781912525961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1296988"/>
            <a:ext cx="1169988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"/>
          <p:cNvSpPr txBox="1"/>
          <p:nvPr/>
        </p:nvSpPr>
        <p:spPr>
          <a:xfrm>
            <a:off x="2711450" y="2205038"/>
            <a:ext cx="7035800" cy="1751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患者甲，女，</a:t>
            </a:r>
            <a:r>
              <a:rPr lang="en-US" altLang="zh-CN" sz="24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34</a:t>
            </a:r>
            <a:r>
              <a:rPr lang="zh-CN" altLang="en-US" sz="24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岁，因尿频、尿急、尿痛并且耻骨弓上不适感一周。</a:t>
            </a:r>
            <a:endParaRPr lang="zh-CN" altLang="en-US" sz="2400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患者乙，女，</a:t>
            </a:r>
            <a:r>
              <a:rPr lang="en-US" altLang="zh-CN" sz="24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28</a:t>
            </a:r>
            <a:r>
              <a:rPr lang="zh-CN" altLang="en-US" sz="24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岁。尿频、尿急、尿痛、腰痛伴寒战、高热</a:t>
            </a:r>
            <a:r>
              <a:rPr lang="en-US" altLang="zh-CN" sz="24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天。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13665"/>
          <p:cNvSpPr>
            <a:spLocks noGrp="1"/>
          </p:cNvSpPr>
          <p:nvPr>
            <p:ph type="title"/>
          </p:nvPr>
        </p:nvSpPr>
        <p:spPr>
          <a:xfrm>
            <a:off x="1774825" y="0"/>
            <a:ext cx="8713788" cy="8255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华文宋体" panose="02010600040101010101" pitchFamily="2" charset="-122"/>
                <a:ea typeface="华文宋体" panose="02010600040101010101" pitchFamily="2" charset="-122"/>
              </a:rPr>
              <a:t>实验室和其他检查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6562" name="文本占位符 113666"/>
          <p:cNvSpPr>
            <a:spLocks noGrp="1"/>
          </p:cNvSpPr>
          <p:nvPr>
            <p:ph idx="1"/>
          </p:nvPr>
        </p:nvSpPr>
        <p:spPr>
          <a:xfrm>
            <a:off x="2514600" y="2362200"/>
            <a:ext cx="7391400" cy="388620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尿常规</a:t>
            </a:r>
            <a:endParaRPr lang="zh-CN" altLang="en-US" dirty="0">
              <a:solidFill>
                <a:srgbClr val="00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尿的细菌学检查</a:t>
            </a:r>
            <a:endParaRPr lang="zh-CN" altLang="en-US" dirty="0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影象学检查</a:t>
            </a:r>
            <a:endParaRPr lang="zh-CN" altLang="en-US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en-US" altLang="zh-CN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B</a:t>
            </a: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超</a:t>
            </a:r>
            <a:endParaRPr lang="zh-CN" altLang="en-US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en-US" altLang="zh-CN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</a:t>
            </a:r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线静脉肾盂造影（</a:t>
            </a:r>
            <a:r>
              <a:rPr lang="en-US" altLang="zh-CN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IVP）</a:t>
            </a:r>
            <a:endParaRPr lang="en-US" altLang="zh-CN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其他</a:t>
            </a:r>
            <a:r>
              <a:rPr lang="en-US" altLang="zh-CN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急性肾盂肾炎血白细胞↑，</a:t>
            </a:r>
            <a:r>
              <a:rPr lang="en-US" altLang="zh-CN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N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核左移。</a:t>
            </a:r>
            <a:r>
              <a:rPr lang="en-US" altLang="zh-CN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ESR↑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。肾浓缩功能轻度障碍，治疗后恢复</a:t>
            </a:r>
            <a:endParaRPr lang="en-US" altLang="zh-CN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solidFill>
                  <a:srgbClr val="0066FF"/>
                </a:solidFill>
              </a:rPr>
              <a:t>        </a:t>
            </a:r>
            <a:endParaRPr lang="en-US" altLang="zh-CN" dirty="0">
              <a:solidFill>
                <a:srgbClr val="0066FF"/>
              </a:solidFill>
            </a:endParaRPr>
          </a:p>
        </p:txBody>
      </p:sp>
      <p:pic>
        <p:nvPicPr>
          <p:cNvPr id="66563" name="图片 113669" descr="ua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1905000"/>
            <a:ext cx="2170113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占位符 114689"/>
          <p:cNvSpPr>
            <a:spLocks noGrp="1"/>
          </p:cNvSpPr>
          <p:nvPr>
            <p:ph idx="1"/>
          </p:nvPr>
        </p:nvSpPr>
        <p:spPr>
          <a:xfrm>
            <a:off x="2438400" y="2209800"/>
            <a:ext cx="7772400" cy="41910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尿常规</a:t>
            </a:r>
            <a:endParaRPr lang="zh-CN" altLang="en-US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1.新鲜清洁尿</a:t>
            </a:r>
            <a:endParaRPr lang="zh-CN" altLang="en-US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2.尿液浑浊（脓尿、血尿、蛋白尿）</a:t>
            </a:r>
            <a:endParaRPr lang="zh-CN" altLang="en-US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3.尿沉渣：白细胞≥5个/</a:t>
            </a:r>
            <a:r>
              <a:rPr lang="en-US" altLang="zh-CN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HP</a:t>
            </a:r>
            <a:r>
              <a:rPr lang="zh-CN" altLang="en-US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或≥8</a:t>
            </a:r>
            <a:r>
              <a:rPr lang="en-US" altLang="zh-CN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×10</a:t>
            </a:r>
            <a:r>
              <a:rPr lang="en-US" altLang="zh-CN" baseline="30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/L</a:t>
            </a:r>
            <a:endParaRPr lang="en-US" altLang="zh-CN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7586" name="图片 114694" descr="尿样 尿液大图 点击还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0" y="1257300"/>
            <a:ext cx="149225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标题 113665"/>
          <p:cNvSpPr>
            <a:spLocks noGrp="1"/>
          </p:cNvSpPr>
          <p:nvPr>
            <p:ph type="title"/>
          </p:nvPr>
        </p:nvSpPr>
        <p:spPr>
          <a:xfrm>
            <a:off x="1774825" y="0"/>
            <a:ext cx="8713788" cy="8255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华文宋体" panose="02010600040101010101" pitchFamily="2" charset="-122"/>
                <a:ea typeface="华文宋体" panose="02010600040101010101" pitchFamily="2" charset="-122"/>
              </a:rPr>
              <a:t>实验室和其他检查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15718" descr="所征集的尿液样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5863" y="1212850"/>
            <a:ext cx="28194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0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8611" name="文本框 3"/>
          <p:cNvSpPr txBox="1"/>
          <p:nvPr/>
        </p:nvSpPr>
        <p:spPr>
          <a:xfrm>
            <a:off x="1809750" y="2962275"/>
            <a:ext cx="8645525" cy="3524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二、尿细菌学（定量）：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标本采集：清洁中段尿、导尿、膀胱穿刺  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真性菌尿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：排除假阳性的前提下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&gt;10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/ml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，且为同一菌种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—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确诊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            可疑阳性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10</a:t>
            </a:r>
            <a:r>
              <a:rPr lang="en-US" altLang="zh-CN" sz="2800" b="1" baseline="30000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4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～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10</a:t>
            </a:r>
            <a:r>
              <a:rPr lang="en-US" altLang="zh-CN" sz="2800" b="1" baseline="30000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5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/ml</a:t>
            </a:r>
            <a:endParaRPr lang="en-US" altLang="zh-CN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            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污染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&lt;10</a:t>
            </a:r>
            <a:r>
              <a:rPr lang="en-US" altLang="zh-CN" sz="2800" b="1" baseline="30000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4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/ml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                       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Arial" panose="020B0604020202020204" pitchFamily="34" charset="0"/>
              </a:rPr>
              <a:t>          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8612" name="标题 113665"/>
          <p:cNvSpPr>
            <a:spLocks noGrp="1"/>
          </p:cNvSpPr>
          <p:nvPr>
            <p:ph type="title"/>
          </p:nvPr>
        </p:nvSpPr>
        <p:spPr>
          <a:xfrm>
            <a:off x="1809750" y="0"/>
            <a:ext cx="8713788" cy="8255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华文宋体" panose="02010600040101010101" pitchFamily="2" charset="-122"/>
                <a:ea typeface="华文宋体" panose="02010600040101010101" pitchFamily="2" charset="-122"/>
              </a:rPr>
              <a:t>实验室和其他检查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61441"/>
          <p:cNvSpPr>
            <a:spLocks noGrp="1"/>
          </p:cNvSpPr>
          <p:nvPr>
            <p:ph type="title" idx="4294967295"/>
          </p:nvPr>
        </p:nvSpPr>
        <p:spPr>
          <a:xfrm>
            <a:off x="2362835" y="644525"/>
            <a:ext cx="7924800" cy="944563"/>
          </a:xfrm>
        </p:spPr>
        <p:txBody>
          <a:bodyPr wrap="square" lIns="91440" tIns="45720" rIns="91440" bIns="45720" anchor="ctr">
            <a:normAutofit fontScale="90000"/>
          </a:bodyPr>
          <a:p>
            <a:pPr marL="0" marR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600" b="1" i="0" u="none" strike="noStrike" kern="1200" cap="none" spc="0" normalizeH="0" baseline="0" noProof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基本内容</a:t>
            </a:r>
            <a:endParaRPr kumimoji="0" lang="zh-CN" altLang="en-US" sz="4400" b="0" i="0" u="none" strike="noStrike" kern="1200" cap="none" spc="0" normalizeH="0" baseline="0" noProof="1" dirty="0">
              <a:solidFill>
                <a:schemeClr val="tx1"/>
              </a:solidFill>
              <a:latin typeface="黑体" panose="02010609060101010101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grpSp>
        <p:nvGrpSpPr>
          <p:cNvPr id="20482" name="组合 61476"/>
          <p:cNvGrpSpPr/>
          <p:nvPr>
            <p:custDataLst>
              <p:tags r:id="rId1"/>
            </p:custDataLst>
          </p:nvPr>
        </p:nvGrpSpPr>
        <p:grpSpPr>
          <a:xfrm>
            <a:off x="3505200" y="2377758"/>
            <a:ext cx="5410200" cy="665162"/>
            <a:chOff x="1248" y="1947"/>
            <a:chExt cx="3408" cy="419"/>
          </a:xfrm>
        </p:grpSpPr>
        <p:grpSp>
          <p:nvGrpSpPr>
            <p:cNvPr id="20483" name="组合 61451"/>
            <p:cNvGrpSpPr/>
            <p:nvPr/>
          </p:nvGrpSpPr>
          <p:grpSpPr>
            <a:xfrm>
              <a:off x="1248" y="1947"/>
              <a:ext cx="480" cy="419"/>
              <a:chOff x="3174" y="2656"/>
              <a:chExt cx="1549" cy="1351"/>
            </a:xfrm>
          </p:grpSpPr>
          <p:sp>
            <p:nvSpPr>
              <p:cNvPr id="20484" name="六边形 61452"/>
              <p:cNvSpPr/>
              <p:nvPr>
                <p:custDataLst>
                  <p:tags r:id="rId2"/>
                </p:custDataLst>
              </p:nvPr>
            </p:nvSpPr>
            <p:spPr>
              <a:xfrm>
                <a:off x="3187" y="2679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5" name="六边形 61453"/>
              <p:cNvSpPr/>
              <p:nvPr>
                <p:custDataLst>
                  <p:tags r:id="rId3"/>
                </p:custDataLst>
              </p:nvPr>
            </p:nvSpPr>
            <p:spPr>
              <a:xfrm>
                <a:off x="3174" y="2656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gradFill rotWithShape="1">
                <a:gsLst>
                  <a:gs pos="0">
                    <a:srgbClr val="E6E6E6">
                      <a:alpha val="100000"/>
                    </a:srgbClr>
                  </a:gs>
                  <a:gs pos="7500">
                    <a:srgbClr val="7D8496">
                      <a:alpha val="100000"/>
                    </a:srgbClr>
                  </a:gs>
                  <a:gs pos="26500">
                    <a:srgbClr val="E6E6E6">
                      <a:alpha val="100000"/>
                    </a:srgbClr>
                  </a:gs>
                  <a:gs pos="34000">
                    <a:srgbClr val="7D8496">
                      <a:alpha val="100000"/>
                    </a:srgbClr>
                  </a:gs>
                  <a:gs pos="46500">
                    <a:srgbClr val="E6E6E6"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53500">
                    <a:srgbClr val="E6E6E6">
                      <a:alpha val="100000"/>
                    </a:srgbClr>
                  </a:gs>
                  <a:gs pos="66000">
                    <a:srgbClr val="7D8496">
                      <a:alpha val="100000"/>
                    </a:srgbClr>
                  </a:gs>
                  <a:gs pos="73500">
                    <a:srgbClr val="E6E6E6">
                      <a:alpha val="100000"/>
                    </a:srgbClr>
                  </a:gs>
                  <a:gs pos="92500">
                    <a:srgbClr val="7D8496">
                      <a:alpha val="100000"/>
                    </a:srgbClr>
                  </a:gs>
                  <a:gs pos="100000">
                    <a:srgbClr val="E6E6E6">
                      <a:alpha val="100000"/>
                    </a:srgbClr>
                  </a:gs>
                </a:gsLst>
                <a:lin ang="2700000" scaled="1"/>
                <a:tileRect/>
              </a:gra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6" name="六边形 61454"/>
              <p:cNvSpPr/>
              <p:nvPr>
                <p:custDataLst>
                  <p:tags r:id="rId4"/>
                </p:custDataLst>
              </p:nvPr>
            </p:nvSpPr>
            <p:spPr>
              <a:xfrm>
                <a:off x="3264" y="2736"/>
                <a:ext cx="1350" cy="1168"/>
              </a:xfrm>
              <a:prstGeom prst="hexagon">
                <a:avLst>
                  <a:gd name="adj" fmla="val 28895"/>
                  <a:gd name="vf" fmla="val 115470"/>
                </a:avLst>
              </a:prstGeom>
              <a:gradFill rotWithShape="1">
                <a:gsLst>
                  <a:gs pos="0">
                    <a:srgbClr val="194C60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487" name="直接连接符 61458"/>
            <p:cNvSpPr/>
            <p:nvPr>
              <p:custDataLst>
                <p:tags r:id="rId5"/>
              </p:custDataLst>
            </p:nvPr>
          </p:nvSpPr>
          <p:spPr>
            <a:xfrm>
              <a:off x="1632" y="2331"/>
              <a:ext cx="3024" cy="0"/>
            </a:xfrm>
            <a:prstGeom prst="line">
              <a:avLst/>
            </a:prstGeom>
            <a:ln w="25400" cap="flat" cmpd="sng">
              <a:solidFill>
                <a:schemeClr val="folHlink"/>
              </a:solidFill>
              <a:prstDash val="sysDot"/>
              <a:round/>
              <a:headEnd type="none" w="med" len="med"/>
              <a:tailEnd type="oval" w="med" len="med"/>
            </a:ln>
          </p:spPr>
        </p:sp>
        <p:sp>
          <p:nvSpPr>
            <p:cNvPr id="20488" name="文本框 61459"/>
            <p:cNvSpPr txBox="1"/>
            <p:nvPr>
              <p:custDataLst>
                <p:tags r:id="rId6"/>
              </p:custDataLst>
            </p:nvPr>
          </p:nvSpPr>
          <p:spPr>
            <a:xfrm>
              <a:off x="2243" y="1960"/>
              <a:ext cx="185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3600" b="1" dirty="0"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肾小球疾病</a:t>
              </a:r>
              <a:endParaRPr lang="zh-CN" altLang="en-US" sz="36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489" name="文本框 61460"/>
            <p:cNvSpPr txBox="1"/>
            <p:nvPr>
              <p:custDataLst>
                <p:tags r:id="rId7"/>
              </p:custDataLst>
            </p:nvPr>
          </p:nvSpPr>
          <p:spPr>
            <a:xfrm>
              <a:off x="1373" y="2009"/>
              <a:ext cx="22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490" name="组合 61477"/>
          <p:cNvGrpSpPr/>
          <p:nvPr>
            <p:custDataLst>
              <p:tags r:id="rId8"/>
            </p:custDataLst>
          </p:nvPr>
        </p:nvGrpSpPr>
        <p:grpSpPr>
          <a:xfrm>
            <a:off x="3505200" y="3298508"/>
            <a:ext cx="5410200" cy="665162"/>
            <a:chOff x="1248" y="2509"/>
            <a:chExt cx="3408" cy="419"/>
          </a:xfrm>
        </p:grpSpPr>
        <p:grpSp>
          <p:nvGrpSpPr>
            <p:cNvPr id="20491" name="组合 61461"/>
            <p:cNvGrpSpPr/>
            <p:nvPr/>
          </p:nvGrpSpPr>
          <p:grpSpPr>
            <a:xfrm>
              <a:off x="1248" y="2509"/>
              <a:ext cx="480" cy="419"/>
              <a:chOff x="1110" y="2656"/>
              <a:chExt cx="1549" cy="1351"/>
            </a:xfrm>
          </p:grpSpPr>
          <p:sp>
            <p:nvSpPr>
              <p:cNvPr id="20492" name="六边形 61462"/>
              <p:cNvSpPr/>
              <p:nvPr>
                <p:custDataLst>
                  <p:tags r:id="rId9"/>
                </p:custDataLst>
              </p:nvPr>
            </p:nvSpPr>
            <p:spPr>
              <a:xfrm>
                <a:off x="1123" y="2679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3" name="六边形 61463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10" y="2656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gradFill rotWithShape="1">
                <a:gsLst>
                  <a:gs pos="0">
                    <a:srgbClr val="E6E6E6">
                      <a:alpha val="100000"/>
                    </a:srgbClr>
                  </a:gs>
                  <a:gs pos="7500">
                    <a:srgbClr val="7D8496">
                      <a:alpha val="100000"/>
                    </a:srgbClr>
                  </a:gs>
                  <a:gs pos="26500">
                    <a:srgbClr val="E6E6E6">
                      <a:alpha val="100000"/>
                    </a:srgbClr>
                  </a:gs>
                  <a:gs pos="34000">
                    <a:srgbClr val="7D8496">
                      <a:alpha val="100000"/>
                    </a:srgbClr>
                  </a:gs>
                  <a:gs pos="46500">
                    <a:srgbClr val="E6E6E6"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53500">
                    <a:srgbClr val="E6E6E6">
                      <a:alpha val="100000"/>
                    </a:srgbClr>
                  </a:gs>
                  <a:gs pos="66000">
                    <a:srgbClr val="7D8496">
                      <a:alpha val="100000"/>
                    </a:srgbClr>
                  </a:gs>
                  <a:gs pos="73500">
                    <a:srgbClr val="E6E6E6">
                      <a:alpha val="100000"/>
                    </a:srgbClr>
                  </a:gs>
                  <a:gs pos="92500">
                    <a:srgbClr val="7D8496">
                      <a:alpha val="100000"/>
                    </a:srgbClr>
                  </a:gs>
                  <a:gs pos="100000">
                    <a:srgbClr val="E6E6E6">
                      <a:alpha val="100000"/>
                    </a:srgbClr>
                  </a:gs>
                </a:gsLst>
                <a:lin ang="2700000" scaled="1"/>
                <a:tileRect/>
              </a:gra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4" name="六边形 61464"/>
              <p:cNvSpPr/>
              <p:nvPr>
                <p:custDataLst>
                  <p:tags r:id="rId11"/>
                </p:custDataLst>
              </p:nvPr>
            </p:nvSpPr>
            <p:spPr>
              <a:xfrm>
                <a:off x="1200" y="2736"/>
                <a:ext cx="1350" cy="1168"/>
              </a:xfrm>
              <a:prstGeom prst="hexagon">
                <a:avLst>
                  <a:gd name="adj" fmla="val 28895"/>
                  <a:gd name="vf" fmla="val 115470"/>
                </a:avLst>
              </a:prstGeom>
              <a:gradFill rotWithShape="1">
                <a:gsLst>
                  <a:gs pos="0">
                    <a:srgbClr val="1B2A52"/>
                  </a:gs>
                  <a:gs pos="100000">
                    <a:schemeClr val="hlink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495" name="直接连接符 61469"/>
            <p:cNvSpPr/>
            <p:nvPr>
              <p:custDataLst>
                <p:tags r:id="rId12"/>
              </p:custDataLst>
            </p:nvPr>
          </p:nvSpPr>
          <p:spPr>
            <a:xfrm>
              <a:off x="1632" y="2893"/>
              <a:ext cx="3024" cy="0"/>
            </a:xfrm>
            <a:prstGeom prst="line">
              <a:avLst/>
            </a:prstGeom>
            <a:ln w="25400" cap="flat" cmpd="sng">
              <a:solidFill>
                <a:schemeClr val="folHlink"/>
              </a:solidFill>
              <a:prstDash val="sysDot"/>
              <a:round/>
              <a:headEnd type="none" w="med" len="med"/>
              <a:tailEnd type="oval" w="med" len="med"/>
            </a:ln>
          </p:spPr>
        </p:sp>
        <p:sp>
          <p:nvSpPr>
            <p:cNvPr id="20496" name="文本框 61470"/>
            <p:cNvSpPr txBox="1"/>
            <p:nvPr>
              <p:custDataLst>
                <p:tags r:id="rId13"/>
              </p:custDataLst>
            </p:nvPr>
          </p:nvSpPr>
          <p:spPr>
            <a:xfrm>
              <a:off x="2243" y="2509"/>
              <a:ext cx="156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 eaLnBrk="0" hangingPunct="0"/>
              <a:r>
                <a:rPr lang="en-US" altLang="zh-CN" sz="3600" b="1" dirty="0"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尿路感染</a:t>
              </a:r>
              <a:endParaRPr lang="zh-CN" altLang="en-US" sz="36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497" name="文本框 61471"/>
            <p:cNvSpPr txBox="1"/>
            <p:nvPr>
              <p:custDataLst>
                <p:tags r:id="rId14"/>
              </p:custDataLst>
            </p:nvPr>
          </p:nvSpPr>
          <p:spPr>
            <a:xfrm>
              <a:off x="1373" y="2571"/>
              <a:ext cx="22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61476"/>
          <p:cNvGrpSpPr/>
          <p:nvPr>
            <p:custDataLst>
              <p:tags r:id="rId15"/>
            </p:custDataLst>
          </p:nvPr>
        </p:nvGrpSpPr>
        <p:grpSpPr>
          <a:xfrm>
            <a:off x="3507740" y="4149408"/>
            <a:ext cx="5410200" cy="665162"/>
            <a:chOff x="1248" y="1947"/>
            <a:chExt cx="3408" cy="419"/>
          </a:xfrm>
        </p:grpSpPr>
        <p:grpSp>
          <p:nvGrpSpPr>
            <p:cNvPr id="3" name="组合 61451"/>
            <p:cNvGrpSpPr/>
            <p:nvPr/>
          </p:nvGrpSpPr>
          <p:grpSpPr>
            <a:xfrm>
              <a:off x="1248" y="1947"/>
              <a:ext cx="480" cy="419"/>
              <a:chOff x="3174" y="2656"/>
              <a:chExt cx="1549" cy="1351"/>
            </a:xfrm>
          </p:grpSpPr>
          <p:sp>
            <p:nvSpPr>
              <p:cNvPr id="4" name="六边形 61452"/>
              <p:cNvSpPr/>
              <p:nvPr>
                <p:custDataLst>
                  <p:tags r:id="rId16"/>
                </p:custDataLst>
              </p:nvPr>
            </p:nvSpPr>
            <p:spPr>
              <a:xfrm>
                <a:off x="3187" y="2679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六边形 61453"/>
              <p:cNvSpPr/>
              <p:nvPr>
                <p:custDataLst>
                  <p:tags r:id="rId17"/>
                </p:custDataLst>
              </p:nvPr>
            </p:nvSpPr>
            <p:spPr>
              <a:xfrm>
                <a:off x="3174" y="2656"/>
                <a:ext cx="1536" cy="1328"/>
              </a:xfrm>
              <a:prstGeom prst="hexagon">
                <a:avLst>
                  <a:gd name="adj" fmla="val 28915"/>
                  <a:gd name="vf" fmla="val 115470"/>
                </a:avLst>
              </a:prstGeom>
              <a:gradFill rotWithShape="1">
                <a:gsLst>
                  <a:gs pos="0">
                    <a:srgbClr val="E6E6E6">
                      <a:alpha val="100000"/>
                    </a:srgbClr>
                  </a:gs>
                  <a:gs pos="7500">
                    <a:srgbClr val="7D8496">
                      <a:alpha val="100000"/>
                    </a:srgbClr>
                  </a:gs>
                  <a:gs pos="26500">
                    <a:srgbClr val="E6E6E6">
                      <a:alpha val="100000"/>
                    </a:srgbClr>
                  </a:gs>
                  <a:gs pos="34000">
                    <a:srgbClr val="7D8496">
                      <a:alpha val="100000"/>
                    </a:srgbClr>
                  </a:gs>
                  <a:gs pos="46500">
                    <a:srgbClr val="E6E6E6"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53500">
                    <a:srgbClr val="E6E6E6">
                      <a:alpha val="100000"/>
                    </a:srgbClr>
                  </a:gs>
                  <a:gs pos="66000">
                    <a:srgbClr val="7D8496">
                      <a:alpha val="100000"/>
                    </a:srgbClr>
                  </a:gs>
                  <a:gs pos="73500">
                    <a:srgbClr val="E6E6E6">
                      <a:alpha val="100000"/>
                    </a:srgbClr>
                  </a:gs>
                  <a:gs pos="92500">
                    <a:srgbClr val="7D8496">
                      <a:alpha val="100000"/>
                    </a:srgbClr>
                  </a:gs>
                  <a:gs pos="100000">
                    <a:srgbClr val="E6E6E6">
                      <a:alpha val="100000"/>
                    </a:srgbClr>
                  </a:gs>
                </a:gsLst>
                <a:lin ang="2700000" scaled="1"/>
                <a:tileRect/>
              </a:gra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六边形 61454"/>
              <p:cNvSpPr/>
              <p:nvPr>
                <p:custDataLst>
                  <p:tags r:id="rId18"/>
                </p:custDataLst>
              </p:nvPr>
            </p:nvSpPr>
            <p:spPr>
              <a:xfrm>
                <a:off x="3264" y="2736"/>
                <a:ext cx="1350" cy="1168"/>
              </a:xfrm>
              <a:prstGeom prst="hexagon">
                <a:avLst>
                  <a:gd name="adj" fmla="val 28895"/>
                  <a:gd name="vf" fmla="val 115470"/>
                </a:avLst>
              </a:prstGeom>
              <a:gradFill rotWithShape="1">
                <a:gsLst>
                  <a:gs pos="0">
                    <a:srgbClr val="194C60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直接连接符 61458"/>
            <p:cNvSpPr/>
            <p:nvPr>
              <p:custDataLst>
                <p:tags r:id="rId19"/>
              </p:custDataLst>
            </p:nvPr>
          </p:nvSpPr>
          <p:spPr>
            <a:xfrm>
              <a:off x="1632" y="2331"/>
              <a:ext cx="3024" cy="0"/>
            </a:xfrm>
            <a:prstGeom prst="line">
              <a:avLst/>
            </a:prstGeom>
            <a:ln w="25400" cap="flat" cmpd="sng">
              <a:solidFill>
                <a:schemeClr val="folHlink"/>
              </a:solidFill>
              <a:prstDash val="sysDot"/>
              <a:round/>
              <a:headEnd type="none" w="med" len="med"/>
              <a:tailEnd type="oval" w="med" len="med"/>
            </a:ln>
          </p:spPr>
        </p:sp>
        <p:sp>
          <p:nvSpPr>
            <p:cNvPr id="8" name="文本框 61459"/>
            <p:cNvSpPr txBox="1"/>
            <p:nvPr>
              <p:custDataLst>
                <p:tags r:id="rId20"/>
              </p:custDataLst>
            </p:nvPr>
          </p:nvSpPr>
          <p:spPr>
            <a:xfrm>
              <a:off x="2243" y="1960"/>
              <a:ext cx="127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3600" b="1" dirty="0"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肾衰竭</a:t>
              </a:r>
              <a:endParaRPr lang="zh-CN" altLang="en-US" sz="36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" name="文本框 61460"/>
            <p:cNvSpPr txBox="1"/>
            <p:nvPr>
              <p:custDataLst>
                <p:tags r:id="rId21"/>
              </p:custDataLst>
            </p:nvPr>
          </p:nvSpPr>
          <p:spPr>
            <a:xfrm>
              <a:off x="1373" y="2009"/>
              <a:ext cx="22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eaLnBrk="0" hangingPunct="0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占位符 43012"/>
          <p:cNvSpPr>
            <a:spLocks noGrp="1"/>
          </p:cNvSpPr>
          <p:nvPr>
            <p:ph idx="1"/>
          </p:nvPr>
        </p:nvSpPr>
        <p:spPr>
          <a:xfrm>
            <a:off x="2057400" y="2057400"/>
            <a:ext cx="8229600" cy="3621088"/>
          </a:xfrm>
        </p:spPr>
        <p:txBody>
          <a:bodyPr vert="horz" wrap="square" lIns="91440" tIns="45720" rIns="91440" bIns="45720" anchor="t"/>
          <a:lstStyle/>
          <a:p>
            <a:pPr marL="187325" indent="-187325" eaLnBrk="1" hangingPunct="1"/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细菌学检查的假阳性和假阴性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87325" indent="-187325" eaLnBrk="1" hangingPunct="1"/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87325" indent="-187325" eaLnBrk="1" hangingPunct="1">
              <a:buAutoNum type="arabicPeriod"/>
            </a:pP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假阳性：标本收集：白带污染；标本在室温放置</a:t>
            </a: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&gt;1h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；接种和检查的技术有误。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87325" indent="-187325" eaLnBrk="1" hangingPunct="1">
              <a:buAutoNum type="arabicPeriod"/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187325" indent="-187325" eaLnBrk="1" hangingPunct="1">
              <a:buAutoNum type="arabicPeriod"/>
            </a:pP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假阴性：近</a:t>
            </a: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7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天用药；尿液停留</a:t>
            </a: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&lt;6h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，消毒液混入尿标本。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占位符 117762"/>
          <p:cNvSpPr>
            <a:spLocks noGrp="1"/>
          </p:cNvSpPr>
          <p:nvPr>
            <p:ph idx="1"/>
          </p:nvPr>
        </p:nvSpPr>
        <p:spPr>
          <a:xfrm>
            <a:off x="2209800" y="1905000"/>
            <a:ext cx="7924800" cy="40386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以真性菌尿为准绳</a:t>
            </a: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真性菌尿定义</a:t>
            </a: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Wingdings" panose="05000000000000000000" pitchFamily="2" charset="2"/>
              </a:rPr>
              <a:t>（</a:t>
            </a: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排除假阳性的前提下）：</a:t>
            </a: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</a:t>
            </a:r>
            <a:r>
              <a:rPr lang="zh-CN" altLang="en-US" dirty="0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膀胱穿刺定性培养有细菌生长；</a:t>
            </a:r>
            <a:endParaRPr lang="zh-CN" altLang="en-US" dirty="0">
              <a:solidFill>
                <a:srgbClr val="CC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</a:t>
            </a:r>
            <a:r>
              <a:rPr lang="zh-CN" altLang="en-US" dirty="0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清洁中段尿定量培养≥</a:t>
            </a:r>
            <a:r>
              <a:rPr lang="en-US" altLang="zh-CN" dirty="0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10</a:t>
            </a:r>
            <a:r>
              <a:rPr lang="en-US" altLang="zh-CN" baseline="30000" dirty="0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5</a:t>
            </a:r>
            <a:r>
              <a:rPr lang="en-US" altLang="zh-CN" dirty="0">
                <a:solidFill>
                  <a:srgbClr val="CC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/ml</a:t>
            </a:r>
            <a:endParaRPr lang="en-US" altLang="zh-CN" dirty="0">
              <a:solidFill>
                <a:srgbClr val="CC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</a:pPr>
            <a:endParaRPr lang="en-US" altLang="zh-CN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女性尿路刺激症状严重，白细胞尿，培养≥</a:t>
            </a:r>
            <a:r>
              <a:rPr lang="en-US" altLang="zh-CN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10</a:t>
            </a:r>
            <a:r>
              <a:rPr lang="en-US" altLang="zh-CN" baseline="30000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2 </a:t>
            </a:r>
            <a:r>
              <a:rPr lang="en-US" altLang="zh-CN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/ml</a:t>
            </a:r>
            <a:r>
              <a:rPr lang="zh-CN" altLang="en-US" dirty="0">
                <a:solidFill>
                  <a:srgbClr val="0066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可拟诊</a:t>
            </a: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endParaRPr lang="zh-CN" altLang="en-US" dirty="0">
              <a:solidFill>
                <a:srgbClr val="0066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7168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05000" y="6477000"/>
            <a:ext cx="838200" cy="304800"/>
          </a:xfrm>
          <a:prstGeom prst="rect">
            <a:avLst/>
          </a:prstGeom>
        </p:spPr>
        <p:txBody>
          <a:bodyPr anchor="t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indent="0" algn="ctr" eaLnBrk="1" hangingPunct="1"/>
            <a:r>
              <a:rPr lang="en-US" altLang="zh-CN" sz="1200" b="1" dirty="0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Company Logo</a:t>
            </a:r>
            <a:endParaRPr lang="en-US" altLang="zh-CN" sz="1200" b="1" dirty="0">
              <a:solidFill>
                <a:schemeClr val="bg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683" name="标题 113665"/>
          <p:cNvSpPr>
            <a:spLocks noGrp="1"/>
          </p:cNvSpPr>
          <p:nvPr>
            <p:ph type="title"/>
          </p:nvPr>
        </p:nvSpPr>
        <p:spPr>
          <a:xfrm>
            <a:off x="1774825" y="0"/>
            <a:ext cx="8713788" cy="8255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华文宋体" panose="02010600040101010101" pitchFamily="2" charset="-122"/>
                <a:ea typeface="华文宋体" panose="02010600040101010101" pitchFamily="2" charset="-122"/>
              </a:rPr>
              <a:t>诊断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842" name="表格 118841"/>
          <p:cNvGraphicFramePr/>
          <p:nvPr/>
        </p:nvGraphicFramePr>
        <p:xfrm>
          <a:off x="2209800" y="2057400"/>
          <a:ext cx="8001000" cy="4019550"/>
        </p:xfrm>
        <a:graphic>
          <a:graphicData uri="http://schemas.openxmlformats.org/drawingml/2006/table">
            <a:tbl>
              <a:tblPr/>
              <a:tblGrid>
                <a:gridCol w="889000"/>
                <a:gridCol w="914400"/>
                <a:gridCol w="941705"/>
                <a:gridCol w="810895"/>
                <a:gridCol w="889000"/>
                <a:gridCol w="967105"/>
                <a:gridCol w="810895"/>
                <a:gridCol w="758825"/>
                <a:gridCol w="1019175"/>
              </a:tblGrid>
              <a:tr h="110335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  </a:t>
                      </a:r>
                      <a:r>
                        <a:rPr lang="zh-CN" altLang="en-US" sz="14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表现</a:t>
                      </a:r>
                      <a:endParaRPr lang="zh-CN" altLang="en-US" sz="14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4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4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4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位置</a:t>
                      </a:r>
                      <a:endParaRPr lang="zh-CN" altLang="en-US" sz="14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全身表现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腰痛、肾区叩击痛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尿白细胞管型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尿蛋白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灭菌膀胱冲洗实验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抗体包裹细菌</a:t>
                      </a:r>
                      <a:endParaRPr lang="en-US" altLang="zh-CN" sz="180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肾功能检查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rgbClr val="CC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线静脉肾盂造影</a:t>
                      </a:r>
                      <a:endParaRPr lang="zh-CN" altLang="en-US" sz="1800" dirty="0">
                        <a:solidFill>
                          <a:srgbClr val="CC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78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CC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CC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膀胱炎</a:t>
                      </a:r>
                      <a:endParaRPr lang="zh-CN" altLang="en-US" sz="2000" dirty="0">
                        <a:solidFill>
                          <a:srgbClr val="CC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无/轻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无/微量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细菌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无—少—多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（—）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无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940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CC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dirty="0">
                          <a:solidFill>
                            <a:srgbClr val="CC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肾盂肾炎</a:t>
                      </a:r>
                      <a:endParaRPr lang="zh-CN" altLang="en-US" sz="2000" dirty="0">
                        <a:solidFill>
                          <a:srgbClr val="CC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突然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 畏寒、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 寒战、     高热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有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有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有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细菌量无变化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（+）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C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有</a:t>
                      </a:r>
                      <a:endParaRPr lang="zh-CN" altLang="en-US" sz="1800" dirty="0">
                        <a:solidFill>
                          <a:srgbClr val="C000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i="0" u="none" kern="1200" baseline="0">
                          <a:solidFill>
                            <a:schemeClr val="hlink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>
                        <a:buClr>
                          <a:schemeClr val="accent1"/>
                        </a:buClr>
                        <a:defRPr sz="2400" b="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>
                        <a:buClr>
                          <a:schemeClr val="tx1"/>
                        </a:buClr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66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 肾盂、肾盏   变形肾积水。</a:t>
                      </a: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6600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T="45719" marB="4571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72" name="标题 113665"/>
          <p:cNvSpPr>
            <a:spLocks noGrp="1"/>
          </p:cNvSpPr>
          <p:nvPr>
            <p:ph type="title"/>
          </p:nvPr>
        </p:nvSpPr>
        <p:spPr>
          <a:xfrm>
            <a:off x="1852930" y="-75565"/>
            <a:ext cx="8713788" cy="8255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>
                <a:latin typeface="华文宋体" panose="02010600040101010101" pitchFamily="2" charset="-122"/>
                <a:ea typeface="华文宋体" panose="02010600040101010101" pitchFamily="2" charset="-122"/>
              </a:rPr>
              <a:t>定位诊断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217095" descr="20086119205564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170" y="1594168"/>
            <a:ext cx="1947863" cy="444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093" name="矩形 217092"/>
          <p:cNvSpPr/>
          <p:nvPr/>
        </p:nvSpPr>
        <p:spPr>
          <a:xfrm>
            <a:off x="2927350" y="1773238"/>
            <a:ext cx="7467600" cy="541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回到开头的病例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通过哪些检查可以进一步证实你的推测？</a:t>
            </a:r>
            <a:endParaRPr lang="zh-CN" altLang="en-US" sz="2800" dirty="0">
              <a:solidFill>
                <a:srgbClr val="0066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主要：尿常规   </a:t>
            </a:r>
            <a:r>
              <a:rPr lang="zh-CN" altLang="en-US" sz="28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尿的细菌学检查</a:t>
            </a:r>
            <a:endParaRPr lang="zh-CN" altLang="en-US" sz="2800" dirty="0">
              <a:solidFill>
                <a:srgbClr val="A5002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通过 病史</a:t>
            </a:r>
            <a:r>
              <a:rPr lang="en-US" altLang="zh-CN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体检</a:t>
            </a:r>
            <a:r>
              <a:rPr lang="en-US" altLang="zh-CN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检查</a:t>
            </a:r>
            <a:r>
              <a:rPr lang="en-US" altLang="zh-CN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诊断医生最后诊断：</a:t>
            </a:r>
            <a:endParaRPr lang="zh-CN" altLang="en-US" sz="2800" dirty="0">
              <a:solidFill>
                <a:srgbClr val="0099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甲：为急性膀胱炎</a:t>
            </a:r>
            <a:endParaRPr lang="zh-CN" altLang="en-US" sz="2800" dirty="0">
              <a:solidFill>
                <a:srgbClr val="0099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800" dirty="0">
                <a:solidFill>
                  <a:srgbClr val="0099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乙：为急性肾盂肾炎</a:t>
            </a:r>
            <a:endParaRPr lang="zh-CN" altLang="en-US" sz="2800" dirty="0">
              <a:solidFill>
                <a:srgbClr val="0099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zh-CN" altLang="en-US" sz="2800" dirty="0">
              <a:solidFill>
                <a:srgbClr val="0099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下一步如何进行治疗，两者的治疗是否相同？</a:t>
            </a:r>
            <a:endParaRPr lang="zh-CN" altLang="en-US" sz="2800" dirty="0">
              <a:solidFill>
                <a:srgbClr val="A5002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7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7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17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7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17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7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170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70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170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70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占位符 409602"/>
          <p:cNvSpPr>
            <a:spLocks noGrp="1" noRot="1"/>
          </p:cNvSpPr>
          <p:nvPr>
            <p:ph idx="1"/>
          </p:nvPr>
        </p:nvSpPr>
        <p:spPr>
          <a:xfrm>
            <a:off x="2063750" y="2870200"/>
            <a:ext cx="3511550" cy="1866900"/>
          </a:xfrm>
          <a:solidFill>
            <a:schemeClr val="accent1"/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dirty="0">
                <a:solidFill>
                  <a:schemeClr val="bg1"/>
                </a:solidFill>
                <a:ea typeface="楷体_GB2312" panose="02010609030101010101" pitchFamily="1" charset="-122"/>
                <a:hlinkClick r:id="rId1" action="ppaction://hlinksldjump"/>
              </a:rPr>
              <a:t>一般治疗</a:t>
            </a:r>
            <a:endParaRPr lang="zh-CN" altLang="en-US" dirty="0">
              <a:solidFill>
                <a:schemeClr val="bg1"/>
              </a:solidFill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dirty="0">
                <a:solidFill>
                  <a:schemeClr val="bg1"/>
                </a:solidFill>
                <a:ea typeface="楷体_GB2312" panose="02010609030101010101" pitchFamily="1" charset="-122"/>
                <a:hlinkClick r:id="" action="ppaction://noaction"/>
              </a:rPr>
              <a:t>抗感染治疗</a:t>
            </a:r>
            <a:endParaRPr lang="zh-CN" altLang="en-US" dirty="0">
              <a:solidFill>
                <a:schemeClr val="bg1"/>
              </a:solidFill>
              <a:ea typeface="楷体_GB2312" panose="02010609030101010101" pitchFamily="1" charset="-122"/>
              <a:hlinkClick r:id="" action="ppaction://noaction"/>
            </a:endParaRPr>
          </a:p>
        </p:txBody>
      </p:sp>
      <p:pic>
        <p:nvPicPr>
          <p:cNvPr id="75778" name="图片 409604" descr="pifu_2005-04-29_r9_c6"/>
          <p:cNvPicPr>
            <a:picLocks noChangeAspect="1"/>
          </p:cNvPicPr>
          <p:nvPr/>
        </p:nvPicPr>
        <p:blipFill>
          <a:blip r:embed="rId2"/>
          <a:srcRect l="7295" r="12706"/>
          <a:stretch>
            <a:fillRect/>
          </a:stretch>
        </p:blipFill>
        <p:spPr>
          <a:xfrm>
            <a:off x="6672263" y="1989138"/>
            <a:ext cx="3435350" cy="371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标题 1"/>
          <p:cNvSpPr>
            <a:spLocks noGrp="1"/>
          </p:cNvSpPr>
          <p:nvPr>
            <p:ph type="title"/>
          </p:nvPr>
        </p:nvSpPr>
        <p:spPr>
          <a:xfrm>
            <a:off x="1763395" y="-9779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治疗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410625"/>
          <p:cNvSpPr txBox="1"/>
          <p:nvPr/>
        </p:nvSpPr>
        <p:spPr>
          <a:xfrm>
            <a:off x="1774825" y="1989138"/>
            <a:ext cx="5795963" cy="37103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卧床休息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多饮水，勤排尿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最实用、有效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发热给予易消化、高热量、富含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饮食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尿感反复发作寻找病因、去除诱因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NaHCO</a:t>
            </a:r>
            <a:r>
              <a:rPr lang="en-US" altLang="zh-CN" sz="2400" b="1" baseline="-25000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碱化尿液，减轻刺激症，抑制细菌生长，增加药物疗效</a:t>
            </a:r>
            <a:endParaRPr lang="zh-CN" altLang="en-US" sz="2400" dirty="0">
              <a:solidFill>
                <a:srgbClr val="00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76802" name="图片 410627" descr="u=3004751714,2590099411&amp;gp=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276475"/>
            <a:ext cx="2655888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一般治疗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占位符 123906"/>
          <p:cNvSpPr>
            <a:spLocks noGrp="1"/>
          </p:cNvSpPr>
          <p:nvPr>
            <p:ph idx="1"/>
          </p:nvPr>
        </p:nvSpPr>
        <p:spPr>
          <a:xfrm>
            <a:off x="1981200" y="1981200"/>
            <a:ext cx="8382000" cy="42672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可用于治疗尿路感染的抗生素有</a:t>
            </a:r>
            <a:r>
              <a:rPr lang="en-US" altLang="zh-CN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青霉素类 </a:t>
            </a:r>
            <a:r>
              <a:rPr lang="en-US" altLang="zh-CN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如氨苄青霉素、羟氨苄青霉素、氧哌嗪青霉素</a:t>
            </a:r>
            <a:r>
              <a:rPr lang="en-US" altLang="zh-CN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、头孢霉素类、喹诺酮类、氨基糖苷类、亚胺硫霉素、安曲南等</a:t>
            </a:r>
            <a:endParaRPr lang="zh-CN" altLang="en-US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zh-CN" altLang="en-US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膀胱炎抗菌药仅</a:t>
            </a:r>
            <a:r>
              <a:rPr lang="zh-CN" altLang="en-US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尿内浓度高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便可</a:t>
            </a:r>
            <a:endParaRPr lang="zh-CN" altLang="en-US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</a:pPr>
            <a:endParaRPr lang="zh-CN" altLang="en-US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肾盂肾炎抗菌药</a:t>
            </a:r>
            <a:r>
              <a:rPr lang="zh-CN" altLang="en-US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尿、血浓度</a:t>
            </a:r>
            <a:r>
              <a:rPr lang="zh-CN" altLang="en-US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均要高，且用杀菌药</a:t>
            </a:r>
            <a:endParaRPr lang="zh-CN" altLang="en-US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7826" name="标题 1"/>
          <p:cNvSpPr>
            <a:spLocks noGrp="1"/>
          </p:cNvSpPr>
          <p:nvPr>
            <p:ph type="title"/>
          </p:nvPr>
        </p:nvSpPr>
        <p:spPr>
          <a:xfrm>
            <a:off x="838200" y="-260985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治疗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标题 184321"/>
          <p:cNvSpPr>
            <a:spLocks noGrp="1"/>
          </p:cNvSpPr>
          <p:nvPr>
            <p:ph type="title"/>
          </p:nvPr>
        </p:nvSpPr>
        <p:spPr>
          <a:xfrm>
            <a:off x="4943475" y="549275"/>
            <a:ext cx="2595563" cy="774700"/>
          </a:xfrm>
          <a:gradFill>
            <a:gsLst>
              <a:gs pos="0">
                <a:schemeClr val="accent5">
                  <a:lumMod val="90000"/>
                </a:schemeClr>
              </a:gs>
              <a:gs pos="100000">
                <a:srgbClr val="0B6E38"/>
              </a:gs>
            </a:gsLst>
            <a:lin ang="5400000" scaled="0"/>
          </a:gradFill>
          <a:ln>
            <a:miter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charset="-122"/>
                <a:cs typeface="+mj-cs"/>
              </a:rPr>
              <a:t>急性膀胱炎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charset="-122"/>
              <a:cs typeface="+mj-cs"/>
            </a:endParaRPr>
          </a:p>
        </p:txBody>
      </p:sp>
      <p:sp>
        <p:nvSpPr>
          <p:cNvPr id="79874" name="文本占位符 184322"/>
          <p:cNvSpPr>
            <a:spLocks noGrp="1"/>
          </p:cNvSpPr>
          <p:nvPr>
            <p:ph idx="1"/>
          </p:nvPr>
        </p:nvSpPr>
        <p:spPr>
          <a:xfrm>
            <a:off x="2351088" y="1773238"/>
            <a:ext cx="7772400" cy="4114800"/>
          </a:xfrm>
        </p:spPr>
        <p:txBody>
          <a:bodyPr vert="horz" wrap="square" lIns="91440" tIns="45720" rIns="91440" bIns="45720" anchor="t">
            <a:normAutofit fontScale="80000"/>
          </a:bodyPr>
          <a:lstStyle/>
          <a:p>
            <a:pPr algn="ctr" eaLnBrk="1" hangingPunct="1">
              <a:buNone/>
            </a:pPr>
            <a:r>
              <a:rPr lang="zh-CN" altLang="en-US" sz="3600" dirty="0">
                <a:solidFill>
                  <a:srgbClr val="006600"/>
                </a:solidFill>
                <a:ea typeface="隶书" panose="02010509060101010101" pitchFamily="49" charset="-122"/>
              </a:rPr>
              <a:t>尿路刺激征</a:t>
            </a:r>
            <a:endParaRPr lang="zh-CN" altLang="en-US" sz="3600" dirty="0">
              <a:solidFill>
                <a:srgbClr val="0066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rgbClr val="006600"/>
                </a:solidFill>
                <a:ea typeface="隶书" panose="02010509060101010101" pitchFamily="49" charset="-122"/>
              </a:rPr>
              <a:t>妇女</a:t>
            </a:r>
            <a:r>
              <a:rPr lang="zh-CN" altLang="en-US" sz="2000" dirty="0">
                <a:solidFill>
                  <a:srgbClr val="006600"/>
                </a:solidFill>
                <a:ea typeface="隶书" panose="02010509060101010101" pitchFamily="49" charset="-122"/>
              </a:rPr>
              <a:t>（非复杂尿感）                       </a:t>
            </a:r>
            <a:r>
              <a:rPr lang="zh-CN" altLang="en-US" dirty="0">
                <a:solidFill>
                  <a:srgbClr val="006600"/>
                </a:solidFill>
                <a:ea typeface="隶书" panose="02010509060101010101" pitchFamily="49" charset="-122"/>
              </a:rPr>
              <a:t>男性、孕妇</a:t>
            </a:r>
            <a:r>
              <a:rPr lang="zh-CN" altLang="en-US" sz="2000" dirty="0">
                <a:solidFill>
                  <a:srgbClr val="006600"/>
                </a:solidFill>
                <a:ea typeface="隶书" panose="02010509060101010101" pitchFamily="49" charset="-122"/>
              </a:rPr>
              <a:t>（复杂尿感）</a:t>
            </a:r>
            <a:endParaRPr lang="zh-CN" altLang="en-US" sz="2000" dirty="0">
              <a:solidFill>
                <a:srgbClr val="0066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endParaRPr lang="zh-CN" altLang="en-US" sz="2000" dirty="0">
              <a:solidFill>
                <a:srgbClr val="0066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dirty="0">
                <a:solidFill>
                  <a:srgbClr val="006600"/>
                </a:solidFill>
                <a:ea typeface="隶书" panose="02010509060101010101" pitchFamily="49" charset="-122"/>
              </a:rPr>
              <a:t>3</a:t>
            </a:r>
            <a:r>
              <a:rPr lang="zh-CN" altLang="en-US" dirty="0">
                <a:solidFill>
                  <a:srgbClr val="006600"/>
                </a:solidFill>
                <a:ea typeface="隶书" panose="02010509060101010101" pitchFamily="49" charset="-122"/>
              </a:rPr>
              <a:t>天疗法，</a:t>
            </a:r>
            <a:r>
              <a:rPr lang="en-US" altLang="zh-CN" dirty="0">
                <a:solidFill>
                  <a:srgbClr val="006600"/>
                </a:solidFill>
                <a:ea typeface="隶书" panose="02010509060101010101" pitchFamily="49" charset="-122"/>
              </a:rPr>
              <a:t>1</a:t>
            </a:r>
            <a:r>
              <a:rPr lang="zh-CN" altLang="en-US" dirty="0">
                <a:solidFill>
                  <a:srgbClr val="006600"/>
                </a:solidFill>
                <a:ea typeface="隶书" panose="02010509060101010101" pitchFamily="49" charset="-122"/>
              </a:rPr>
              <a:t>周后复查           不宜3天疗法</a:t>
            </a:r>
            <a:endParaRPr lang="zh-CN" altLang="en-US" dirty="0">
              <a:solidFill>
                <a:srgbClr val="0066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rgbClr val="006600"/>
                </a:solidFill>
                <a:ea typeface="隶书" panose="02010509060101010101" pitchFamily="49" charset="-122"/>
              </a:rPr>
              <a:t>      无症状                      有症状</a:t>
            </a:r>
            <a:endParaRPr lang="zh-CN" altLang="en-US" dirty="0">
              <a:solidFill>
                <a:srgbClr val="0066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000" dirty="0">
                <a:solidFill>
                  <a:srgbClr val="CC0000"/>
                </a:solidFill>
                <a:ea typeface="隶书" panose="02010509060101010101" pitchFamily="49" charset="-122"/>
              </a:rPr>
              <a:t>   菌尿</a:t>
            </a:r>
            <a:r>
              <a:rPr lang="en-US" altLang="zh-CN" sz="2000" dirty="0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en-US" altLang="zh-CN" sz="2000" dirty="0">
                <a:solidFill>
                  <a:srgbClr val="CC0000"/>
                </a:solidFill>
                <a:ea typeface="隶书" panose="02010509060101010101" pitchFamily="49" charset="-122"/>
              </a:rPr>
              <a:t>    </a:t>
            </a:r>
            <a:r>
              <a:rPr lang="zh-CN" altLang="en-US" sz="2000" dirty="0">
                <a:solidFill>
                  <a:srgbClr val="CC0000"/>
                </a:solidFill>
                <a:ea typeface="隶书" panose="02010509060101010101" pitchFamily="49" charset="-122"/>
              </a:rPr>
              <a:t>菌尿</a:t>
            </a:r>
            <a:r>
              <a:rPr lang="en-US" altLang="zh-CN" sz="2000" dirty="0">
                <a:solidFill>
                  <a:srgbClr val="CC0000"/>
                </a:solidFill>
                <a:ea typeface="隶书" panose="02010509060101010101" pitchFamily="49" charset="-122"/>
              </a:rPr>
              <a:t>+                     WBC+</a:t>
            </a:r>
            <a:r>
              <a:rPr lang="zh-CN" altLang="en-US" sz="2000" dirty="0">
                <a:solidFill>
                  <a:srgbClr val="CC0000"/>
                </a:solidFill>
                <a:ea typeface="隶书" panose="02010509060101010101" pitchFamily="49" charset="-122"/>
              </a:rPr>
              <a:t>菌尿</a:t>
            </a:r>
            <a:r>
              <a:rPr lang="en-US" altLang="zh-CN" sz="2000" dirty="0">
                <a:solidFill>
                  <a:srgbClr val="CC0000"/>
                </a:solidFill>
                <a:ea typeface="隶书" panose="02010509060101010101" pitchFamily="49" charset="-122"/>
              </a:rPr>
              <a:t>+          WBC</a:t>
            </a:r>
            <a:r>
              <a:rPr lang="en-US" altLang="zh-CN" sz="2000" dirty="0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2000" dirty="0">
                <a:solidFill>
                  <a:srgbClr val="CC0000"/>
                </a:solidFill>
                <a:ea typeface="隶书" panose="02010509060101010101" pitchFamily="49" charset="-122"/>
              </a:rPr>
              <a:t>菌尿</a:t>
            </a:r>
            <a:r>
              <a:rPr lang="en-US" altLang="zh-CN" sz="2000" dirty="0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en-US" altLang="zh-CN" sz="2000" dirty="0">
                <a:solidFill>
                  <a:srgbClr val="CC0000"/>
                </a:solidFill>
                <a:ea typeface="隶书" panose="02010509060101010101" pitchFamily="49" charset="-122"/>
              </a:rPr>
              <a:t>  </a:t>
            </a:r>
            <a:endParaRPr lang="en-US" altLang="zh-CN" sz="2000" dirty="0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000" dirty="0">
                <a:solidFill>
                  <a:srgbClr val="CC0000"/>
                </a:solidFill>
                <a:ea typeface="隶书" panose="02010509060101010101" pitchFamily="49" charset="-122"/>
              </a:rPr>
              <a:t>                                                      </a:t>
            </a:r>
            <a:endParaRPr lang="zh-CN" altLang="en-US" sz="2000" dirty="0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000" dirty="0">
                <a:solidFill>
                  <a:srgbClr val="006600"/>
                </a:solidFill>
                <a:ea typeface="楷体_GB2312" panose="02010609030101010101" pitchFamily="1" charset="-122"/>
              </a:rPr>
              <a:t>急性膀胱炎   肾盂肾炎      </a:t>
            </a:r>
            <a:endParaRPr lang="zh-CN" altLang="en-US" sz="2000" dirty="0">
              <a:solidFill>
                <a:srgbClr val="006600"/>
              </a:solidFill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endParaRPr lang="zh-CN" altLang="en-US" sz="2400" dirty="0">
              <a:solidFill>
                <a:srgbClr val="006600"/>
              </a:solidFill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r>
              <a:rPr lang="en-US" altLang="zh-CN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1</a:t>
            </a:r>
            <a:r>
              <a:rPr lang="zh-CN" altLang="en-US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月后复查   </a:t>
            </a:r>
            <a:r>
              <a:rPr lang="en-US" altLang="zh-CN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2</a:t>
            </a:r>
            <a:r>
              <a:rPr lang="zh-CN" altLang="en-US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周疗法                        </a:t>
            </a:r>
            <a:r>
              <a:rPr lang="en-US" altLang="zh-CN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2</a:t>
            </a:r>
            <a:r>
              <a:rPr lang="zh-CN" altLang="en-US" sz="2400" dirty="0">
                <a:solidFill>
                  <a:srgbClr val="006600"/>
                </a:solidFill>
                <a:ea typeface="楷体_GB2312" panose="02010609030101010101" pitchFamily="1" charset="-122"/>
              </a:rPr>
              <a:t>周疗法</a:t>
            </a:r>
            <a:endParaRPr lang="zh-CN" altLang="en-US" sz="2400" dirty="0">
              <a:solidFill>
                <a:srgbClr val="006600"/>
              </a:solidFill>
              <a:ea typeface="楷体_GB2312" panose="02010609030101010101" pitchFamily="1" charset="-122"/>
            </a:endParaRPr>
          </a:p>
        </p:txBody>
      </p:sp>
      <p:sp>
        <p:nvSpPr>
          <p:cNvPr id="79875" name="矩形 184323"/>
          <p:cNvSpPr/>
          <p:nvPr/>
        </p:nvSpPr>
        <p:spPr>
          <a:xfrm>
            <a:off x="8759825" y="5300663"/>
            <a:ext cx="1828800" cy="638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非感染性尿道综合征</a:t>
            </a:r>
            <a:endParaRPr lang="zh-CN" altLang="en-US" sz="2000" b="1" dirty="0">
              <a:solidFill>
                <a:srgbClr val="0066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79876" name="矩形 184324"/>
          <p:cNvSpPr/>
          <p:nvPr/>
        </p:nvSpPr>
        <p:spPr>
          <a:xfrm>
            <a:off x="6959600" y="5373688"/>
            <a:ext cx="1828800" cy="638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感染性尿道综合征</a:t>
            </a:r>
            <a:endParaRPr lang="zh-CN" altLang="en-US" sz="2000" b="1" dirty="0">
              <a:solidFill>
                <a:srgbClr val="006600"/>
              </a:solidFill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79877" name="直接连接符 184325"/>
          <p:cNvSpPr/>
          <p:nvPr/>
        </p:nvSpPr>
        <p:spPr>
          <a:xfrm flipH="1">
            <a:off x="4367213" y="1412875"/>
            <a:ext cx="10668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78" name="直接连接符 184326"/>
          <p:cNvSpPr/>
          <p:nvPr/>
        </p:nvSpPr>
        <p:spPr>
          <a:xfrm>
            <a:off x="6959600" y="1341438"/>
            <a:ext cx="784225" cy="549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79" name="直接连接符 184327"/>
          <p:cNvSpPr/>
          <p:nvPr/>
        </p:nvSpPr>
        <p:spPr>
          <a:xfrm>
            <a:off x="4222750" y="1844675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0" name="直接连接符 184328"/>
          <p:cNvSpPr/>
          <p:nvPr/>
        </p:nvSpPr>
        <p:spPr>
          <a:xfrm>
            <a:off x="7967663" y="1773238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1" name="直接连接符 184329"/>
          <p:cNvSpPr/>
          <p:nvPr/>
        </p:nvSpPr>
        <p:spPr>
          <a:xfrm flipH="1">
            <a:off x="3338513" y="3011488"/>
            <a:ext cx="14287" cy="4937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2" name="直接连接符 184330"/>
          <p:cNvSpPr/>
          <p:nvPr/>
        </p:nvSpPr>
        <p:spPr>
          <a:xfrm>
            <a:off x="4438650" y="4076700"/>
            <a:ext cx="2030413" cy="150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3" name="直接连接符 184331"/>
          <p:cNvSpPr/>
          <p:nvPr/>
        </p:nvSpPr>
        <p:spPr>
          <a:xfrm flipH="1">
            <a:off x="2532063" y="4221163"/>
            <a:ext cx="1168400" cy="4397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4" name="直接连接符 184332"/>
          <p:cNvSpPr/>
          <p:nvPr/>
        </p:nvSpPr>
        <p:spPr>
          <a:xfrm>
            <a:off x="4079875" y="4365625"/>
            <a:ext cx="349250" cy="433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5" name="直接连接符 184336"/>
          <p:cNvSpPr/>
          <p:nvPr/>
        </p:nvSpPr>
        <p:spPr>
          <a:xfrm>
            <a:off x="8472488" y="2852738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6" name="直接连接符 184337"/>
          <p:cNvSpPr/>
          <p:nvPr/>
        </p:nvSpPr>
        <p:spPr>
          <a:xfrm>
            <a:off x="2667000" y="4876800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9887" name="直接连接符 184338"/>
          <p:cNvSpPr/>
          <p:nvPr/>
        </p:nvSpPr>
        <p:spPr>
          <a:xfrm>
            <a:off x="4295775" y="4868863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3" name="直接箭头连接符 2"/>
          <p:cNvCxnSpPr/>
          <p:nvPr/>
        </p:nvCxnSpPr>
        <p:spPr>
          <a:xfrm flipH="1">
            <a:off x="6888163" y="4314825"/>
            <a:ext cx="357188" cy="26670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7966075" y="4400550"/>
            <a:ext cx="361950" cy="180975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6959600" y="4868863"/>
            <a:ext cx="288925" cy="504825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8993188" y="4827588"/>
            <a:ext cx="271463" cy="473075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3"/>
          <p:cNvSpPr txBox="1"/>
          <p:nvPr/>
        </p:nvSpPr>
        <p:spPr>
          <a:xfrm>
            <a:off x="2351088" y="2205038"/>
            <a:ext cx="77628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治愈标准：停药后1</a:t>
            </a:r>
            <a:r>
              <a:rPr lang="en-US" altLang="zh-CN" sz="28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W、2W、6W</a:t>
            </a:r>
            <a:r>
              <a:rPr lang="zh-CN" altLang="en-US" sz="2800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三次清洁中段尿培养（-）</a:t>
            </a:r>
            <a:r>
              <a:rPr lang="zh-CN" altLang="en-US" sz="2800" dirty="0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占位符 32770"/>
          <p:cNvSpPr>
            <a:spLocks noGrp="1"/>
          </p:cNvSpPr>
          <p:nvPr>
            <p:ph idx="1"/>
          </p:nvPr>
        </p:nvSpPr>
        <p:spPr>
          <a:xfrm>
            <a:off x="2286000" y="2057400"/>
            <a:ext cx="7199313" cy="4114800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spcBef>
                <a:spcPct val="0"/>
              </a:spcBef>
            </a:pP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①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多饮水、勤排尿；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②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注意阴部清洁；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③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尽量避免使用尿路器械；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④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去除易感原因，与性生活有关的反复发作尿感，性生活后排尿，服药；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⑤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膀胱</a:t>
            </a:r>
            <a:r>
              <a:rPr lang="en-US" altLang="zh-CN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-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输尿管反流患者，要养成</a:t>
            </a:r>
            <a:r>
              <a:rPr lang="zh-CN" altLang="en-US" sz="2400" dirty="0"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二次排尿</a:t>
            </a:r>
            <a:r>
              <a:rPr lang="zh-CN" altLang="en-US" sz="2400" dirty="0"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的习惯。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81922" name="标题 1"/>
          <p:cNvSpPr>
            <a:spLocks noGrp="1"/>
          </p:cNvSpPr>
          <p:nvPr>
            <p:ph type="title"/>
          </p:nvPr>
        </p:nvSpPr>
        <p:spPr>
          <a:xfrm>
            <a:off x="1774825" y="-232410"/>
            <a:ext cx="8664575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预防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2036763" y="-61277"/>
            <a:ext cx="7924800" cy="944562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ctr" eaLnBrk="1" hangingPunct="1"/>
            <a:r>
              <a:rPr lang="zh-CN" altLang="en-US" dirty="0">
                <a:latin typeface="楷体_GB2312" panose="02010609030101010101" pitchFamily="1" charset="-122"/>
                <a:ea typeface="楷体_GB2312" panose="02010609030101010101" pitchFamily="1" charset="-122"/>
              </a:rPr>
              <a:t>泌尿系统的解剖结构与生理功能</a:t>
            </a:r>
            <a:endParaRPr lang="zh-CN" altLang="en-US" dirty="0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en-US" dirty="0"/>
          </a:p>
        </p:txBody>
      </p:sp>
      <p:sp>
        <p:nvSpPr>
          <p:cNvPr id="12291" name="文本框 412674"/>
          <p:cNvSpPr txBox="1"/>
          <p:nvPr/>
        </p:nvSpPr>
        <p:spPr>
          <a:xfrm>
            <a:off x="7129463" y="1412875"/>
            <a:ext cx="2808287" cy="4607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泌尿系统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肾脏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输尿管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膀胱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尿道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rgbClr val="FF66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血管、神经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2292" name="图片 412675"/>
          <p:cNvPicPr>
            <a:picLocks noChangeAspect="1"/>
          </p:cNvPicPr>
          <p:nvPr/>
        </p:nvPicPr>
        <p:blipFill>
          <a:blip r:embed="rId1"/>
          <a:srcRect l="14778" t="3906" r="27637" b="13411"/>
          <a:stretch>
            <a:fillRect/>
          </a:stretch>
        </p:blipFill>
        <p:spPr>
          <a:xfrm>
            <a:off x="1981200" y="1484313"/>
            <a:ext cx="4787900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占位符 90114"/>
          <p:cNvSpPr>
            <a:spLocks noGrp="1"/>
          </p:cNvSpPr>
          <p:nvPr>
            <p:ph idx="1"/>
          </p:nvPr>
        </p:nvSpPr>
        <p:spPr>
          <a:xfrm>
            <a:off x="2362200" y="2209800"/>
            <a:ext cx="7620000" cy="3316288"/>
          </a:xfrm>
        </p:spPr>
        <p:txBody>
          <a:bodyPr vert="horz" wrap="square" lIns="91440" tIns="45720" rIns="91440" bIns="45720" anchor="t"/>
          <a:lstStyle/>
          <a:p>
            <a:pPr algn="just" eaLnBrk="1" hangingPunct="1"/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1" charset="-122"/>
              </a:rPr>
              <a:t>尿路感染易感因素、感染途径。</a:t>
            </a:r>
            <a:endParaRPr lang="zh-CN" altLang="en-US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 eaLnBrk="1" hangingPunct="1"/>
            <a:endParaRPr lang="zh-CN" altLang="en-US" dirty="0"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1" charset="-122"/>
              </a:rPr>
              <a:t>尿路感染实验室检查意义。</a:t>
            </a:r>
            <a:endParaRPr lang="zh-CN" altLang="en-US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  <a:p>
            <a:pPr algn="just" eaLnBrk="1" hangingPunct="1">
              <a:spcBef>
                <a:spcPct val="0"/>
              </a:spcBef>
            </a:pPr>
            <a:endParaRPr lang="zh-CN" altLang="en-US" dirty="0">
              <a:ea typeface="楷体_GB2312" panose="02010609030101010101" pitchFamily="1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1" charset="-122"/>
              </a:rPr>
              <a:t>尿路感染的防治疗措施。</a:t>
            </a:r>
            <a:r>
              <a:rPr lang="zh-CN" altLang="en-US" dirty="0">
                <a:solidFill>
                  <a:schemeClr val="tx2"/>
                </a:solidFill>
              </a:rPr>
              <a:t> 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83970" name="标题 1"/>
          <p:cNvSpPr>
            <a:spLocks noGrp="1"/>
          </p:cNvSpPr>
          <p:nvPr>
            <p:ph type="title"/>
          </p:nvPr>
        </p:nvSpPr>
        <p:spPr>
          <a:xfrm>
            <a:off x="1847850" y="-133350"/>
            <a:ext cx="8591550" cy="944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dirty="0"/>
              <a:t>思考</a:t>
            </a:r>
            <a:endParaRPr lang="zh-CN" alt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肾衰竭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945005"/>
            <a:ext cx="78486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慢性肾脏病（CKD）是指各种原因引起的慢性肾脏结构和功能障碍（肾脏损伤病史＞3月），包括GFR正常和不正常的病理损伤、血液或尿液成分异常，及影像学检查异常，或不明原因的GFR下降（GFR＜60ml/min）超过3月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慢性肾衰竭（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CRF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）是指慢性肾脏病引起的GFR下降及与此相关的代谢紊乱和临床症状组成的综合征。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定义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296545"/>
            <a:ext cx="10515600" cy="1325563"/>
          </a:xfrm>
        </p:spPr>
        <p:txBody>
          <a:bodyPr/>
          <a:lstStyle/>
          <a:p>
            <a:pPr algn="ctr"/>
            <a:r>
              <a:rPr lang="zh-CN" altLang="en-US"/>
              <a:t>慢性肾脏病分期及防治建议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2085340" y="1652270"/>
          <a:ext cx="8191500" cy="4312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1680"/>
                <a:gridCol w="1490345"/>
                <a:gridCol w="2574290"/>
                <a:gridCol w="3385185"/>
              </a:tblGrid>
              <a:tr h="537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分期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GFR变化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GFR（ml/min·1.73m2）*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防治建议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正常或升高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≥90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缓解症状，保护肾功能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轻度降低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60～89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评估、延缓进展，降低心血管病风险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3a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轻～中度降低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45～59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延缓进展，评估、治疗并发症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3b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中～重度降低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30～44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重度降低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15～29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综合性治疗，肾脏替代治疗前准备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严重降低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＜15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出现尿毒症，及时进行肾脏替代治疗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945005"/>
            <a:ext cx="7848600" cy="4114800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CRF病因主要有糖尿病肾病、高血压肾小动脉硬化、原发性与继发性肾小球肾炎、肾小管间质病变（慢性肾盂肾炎、慢性尿酸性肾病等）。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buFont typeface="Wingdings" panose="05000000000000000000" charset="0"/>
              <a:buChar char="u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发达国家：糖尿病、高血压。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buFont typeface="Wingdings" panose="05000000000000000000" charset="0"/>
              <a:buChar char="u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发展中国家：原发性肾小球肾炎。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-9271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病因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2292" name="Picture 4" descr="fg146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288" y="4140835"/>
            <a:ext cx="2336800" cy="206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6" descr="ston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460" y="3928428"/>
            <a:ext cx="2403475" cy="248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一、水、电解质代谢紊乱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1、钠、水平衡失调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2、钾的平衡失调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3、酸中毒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4、钙和磷的平衡失调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5、高镁血症</a:t>
            </a:r>
            <a:r>
              <a:rPr lang="zh-CN" altLang="en-US" sz="2400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-93345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6389" name="Picture 6" descr="CAEZSRG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115" y="2899728"/>
            <a:ext cx="2305050" cy="1979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二、营养物质代谢紊乱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1、氮质血症、低白蛋白血症、必需氨基酸缺乏。（负氮平衡、排泄障碍）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2、糖耐量减低、低血糖症。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3、甘油三酯、胆固醇升高，高密度脂蛋白降低。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4、VitA升高，VitB6、叶酸缺乏。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三、心血管系统改变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1、高血压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2、心力衰竭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3、心包炎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可分为</a:t>
            </a:r>
            <a:r>
              <a:rPr lang="zh-CN" altLang="en-US" sz="2400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尿毒症性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2400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透析相关性</a:t>
            </a:r>
            <a:endParaRPr lang="zh-CN" altLang="en-US" sz="2400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4、动脉粥样硬化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5、尿毒症性心肌病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38630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四、呼吸系统症状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、主要为钠水潴留和酸中毒所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致症状。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algn="just" eaLnBrk="1" hangingPunct="1">
              <a:buNone/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algn="just" eaLnBrk="1" hangingPunct="1"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、另外，注意尿毒症肺水肿（蝶翼征）。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38630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五、胃肠道症状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食欲不振（常见的最早期表现）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恶心、呕吐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口气常有尿味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消化道出血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病毒性肝炎（透析患者发病率较高）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en-US" dirty="0"/>
          </a:p>
        </p:txBody>
      </p:sp>
      <p:grpSp>
        <p:nvGrpSpPr>
          <p:cNvPr id="13315" name="组合 414722"/>
          <p:cNvGrpSpPr/>
          <p:nvPr/>
        </p:nvGrpSpPr>
        <p:grpSpPr>
          <a:xfrm>
            <a:off x="1524000" y="107950"/>
            <a:ext cx="9144000" cy="6858000"/>
            <a:chOff x="0" y="0"/>
            <a:chExt cx="5760" cy="4630"/>
          </a:xfrm>
        </p:grpSpPr>
        <p:pic>
          <p:nvPicPr>
            <p:cNvPr id="13316" name="图片 414724" descr="肾血管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9" y="2839"/>
              <a:ext cx="1791" cy="179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17" name="文本占位符 414723" descr="肾剖面"/>
          <p:cNvPicPr>
            <a:picLocks noGrp="1"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7085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六、血液系统表现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 贫血：正常色素性正细胞性贫血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 出血倾向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表现为皮肤淤斑、鼻出血、月经过多、外伤后严重出血、消化道出血等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just"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 白细胞异常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WBC可减少，白细胞趋化、吞噬和杀菌能力减弱，易发生感染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207895" y="1732915"/>
            <a:ext cx="7848600" cy="411480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七、神经、肌肉系统症状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早期：疲乏、失眠、注意力不集中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性格改变、抑郁、记忆力减退、判断错误，神经肌肉兴奋性增加，如肌肉颤动、痉挛和嗝逆等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尿毒症时精神异常、惊厥、昏迷等</a:t>
            </a: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just" eaLnBrk="1" hangingPunct="1"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/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临床表现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Grp="1"/>
          </p:cNvSpPr>
          <p:nvPr>
            <p:ph idx="1"/>
          </p:nvPr>
        </p:nvSpPr>
        <p:spPr>
          <a:xfrm>
            <a:off x="1881188" y="2214563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 dirty="0"/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根据患者的病史、症状、体征、相关检查综合分析。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1、确认肾功能不全（血肌酐升高。GFR下降）。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2、确定病程，急性还是慢性。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3、注意最突出的问题，比如电解质紊乱、酸碱失衡等。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、尽量明确基础肾病（条件允许可肾活检）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诊断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/>
          </p:cNvSpPr>
          <p:nvPr>
            <p:ph idx="1"/>
          </p:nvPr>
        </p:nvSpPr>
        <p:spPr>
          <a:xfrm>
            <a:off x="1881188" y="2357438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、与肾前性氮质血症鉴别。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、与急性肾衰鉴别（病史、影像学等）。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、注意慢性肾衰急性加重和慢性肾衰合并急性肾衰。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24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鉴别诊断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/>
          <p:nvPr/>
        </p:nvSpPr>
        <p:spPr>
          <a:xfrm>
            <a:off x="2238375" y="4143375"/>
            <a:ext cx="7418388" cy="25606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一、 早期防治对策和措施</a:t>
            </a:r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二、营养治疗</a:t>
            </a:r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三、慢性肾衰竭的药物治疗</a:t>
            </a:r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四、肾脏替代治疗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Tahoma" panose="020B0604030504040204" pitchFamily="34" charset="0"/>
              <a:ea typeface="黑体" panose="02010609060101010101" charset="-122"/>
            </a:endParaRPr>
          </a:p>
          <a:p>
            <a:endParaRPr lang="zh-CN" altLang="en-US" sz="2800" dirty="0">
              <a:latin typeface="Tahoma" panose="020B0604030504040204" pitchFamily="34" charset="0"/>
              <a:ea typeface="黑体" panose="02010609060101010101" charset="-122"/>
            </a:endParaRPr>
          </a:p>
          <a:p>
            <a:r>
              <a:rPr lang="zh-CN" altLang="en-US" sz="4000" dirty="0">
                <a:latin typeface="Tahoma" panose="020B0604030504040204" pitchFamily="34" charset="0"/>
              </a:rPr>
              <a:t> </a:t>
            </a:r>
            <a:endParaRPr lang="zh-CN" altLang="en-US" sz="4000" dirty="0">
              <a:latin typeface="Tahoma" panose="020B0604030504040204" pitchFamily="34" charset="0"/>
            </a:endParaRPr>
          </a:p>
        </p:txBody>
      </p:sp>
      <p:sp>
        <p:nvSpPr>
          <p:cNvPr id="66561" name="标题 113665"/>
          <p:cNvSpPr>
            <a:spLocks noGrp="1"/>
          </p:cNvSpPr>
          <p:nvPr/>
        </p:nvSpPr>
        <p:spPr>
          <a:xfrm>
            <a:off x="1774825" y="0"/>
            <a:ext cx="8713788" cy="82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zh-CN" dirty="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预防和治疗</a:t>
            </a:r>
            <a:endParaRPr lang="zh-CN" altLang="zh-CN" dirty="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15760"/>
          <p:cNvGrpSpPr/>
          <p:nvPr/>
        </p:nvGrpSpPr>
        <p:grpSpPr>
          <a:xfrm>
            <a:off x="2063750" y="1268413"/>
            <a:ext cx="5197475" cy="2520950"/>
            <a:chOff x="0" y="1253"/>
            <a:chExt cx="3274" cy="1588"/>
          </a:xfrm>
        </p:grpSpPr>
        <p:sp>
          <p:nvSpPr>
            <p:cNvPr id="14339" name="文本框 415747"/>
            <p:cNvSpPr txBox="1"/>
            <p:nvPr/>
          </p:nvSpPr>
          <p:spPr>
            <a:xfrm>
              <a:off x="0" y="1848"/>
              <a:ext cx="95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肾实质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14340" name="左大括号 415748"/>
            <p:cNvSpPr/>
            <p:nvPr/>
          </p:nvSpPr>
          <p:spPr>
            <a:xfrm>
              <a:off x="748" y="1389"/>
              <a:ext cx="103" cy="1113"/>
            </a:xfrm>
            <a:prstGeom prst="leftBrace">
              <a:avLst>
                <a:gd name="adj1" fmla="val 89898"/>
                <a:gd name="adj2" fmla="val 50000"/>
              </a:avLst>
            </a:prstGeom>
            <a:noFill/>
            <a:ln w="158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文本框 415749"/>
            <p:cNvSpPr txBox="1"/>
            <p:nvPr/>
          </p:nvSpPr>
          <p:spPr>
            <a:xfrm>
              <a:off x="687" y="1253"/>
              <a:ext cx="935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    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皮质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（肾单位）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14342" name="文本框 415750"/>
            <p:cNvSpPr txBox="1"/>
            <p:nvPr/>
          </p:nvSpPr>
          <p:spPr>
            <a:xfrm>
              <a:off x="687" y="2245"/>
              <a:ext cx="935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     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髓质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  <a:p>
              <a:r>
                <a:rPr lang="zh-CN" altLang="en-US" sz="20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（肾锥体）</a:t>
              </a:r>
              <a:endPara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14343" name="文本框 415751"/>
            <p:cNvSpPr txBox="1"/>
            <p:nvPr/>
          </p:nvSpPr>
          <p:spPr>
            <a:xfrm>
              <a:off x="1655" y="1298"/>
              <a:ext cx="1619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肾小体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肾小管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14344" name="左大括号 415752"/>
            <p:cNvSpPr/>
            <p:nvPr/>
          </p:nvSpPr>
          <p:spPr>
            <a:xfrm>
              <a:off x="1566" y="1307"/>
              <a:ext cx="104" cy="537"/>
            </a:xfrm>
            <a:prstGeom prst="leftBrace">
              <a:avLst>
                <a:gd name="adj1" fmla="val 42957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左大括号 415753"/>
            <p:cNvSpPr/>
            <p:nvPr/>
          </p:nvSpPr>
          <p:spPr>
            <a:xfrm>
              <a:off x="1565" y="2296"/>
              <a:ext cx="104" cy="537"/>
            </a:xfrm>
            <a:prstGeom prst="leftBrace">
              <a:avLst>
                <a:gd name="adj1" fmla="val 42957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文本框 415754"/>
            <p:cNvSpPr txBox="1"/>
            <p:nvPr/>
          </p:nvSpPr>
          <p:spPr>
            <a:xfrm>
              <a:off x="1655" y="2296"/>
              <a:ext cx="1410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髓袢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集合管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pic>
        <p:nvPicPr>
          <p:cNvPr id="14347" name="图片 415762" descr="200804041719276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088" y="3716338"/>
            <a:ext cx="5219700" cy="314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8" name="文本框 415764"/>
          <p:cNvSpPr txBox="1"/>
          <p:nvPr/>
        </p:nvSpPr>
        <p:spPr>
          <a:xfrm>
            <a:off x="8902065" y="684213"/>
            <a:ext cx="613410" cy="58324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肾单位</a:t>
            </a:r>
            <a:r>
              <a:rPr lang="en-US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--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肾脏结构和功能的基本单位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416774" name="内容占位符 416773" descr="肾小球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E4A3"/>
              </a:clrFrom>
              <a:clrTo>
                <a:srgbClr val="FFE4A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950" y="-26987"/>
            <a:ext cx="4359275" cy="71643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6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1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1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2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3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2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2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6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7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8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39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40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1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2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3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4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5.xml><?xml version="1.0" encoding="utf-8"?>
<p:tagLst xmlns:p="http://schemas.openxmlformats.org/presentationml/2006/main">
  <p:tag name="KSO_WM_DIAGRAM_VIRTUALLY_FRAME" val="{&quot;height&quot;:186.42881889763777,&quot;left&quot;:312.44267716535427,&quot;top&quot;:129.47889763779528,&quot;width&quot;:607.9897637795275}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48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49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50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1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2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3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4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5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6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7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8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59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60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1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2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3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4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5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6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67.xml><?xml version="1.0" encoding="utf-8"?>
<p:tagLst xmlns:p="http://schemas.openxmlformats.org/presentationml/2006/main">
  <p:tag name="KSO_WM_DIAGRAM_VIRTUALLY_FRAME" val="{&quot;height&quot;:264.3749606299213,&quot;left&quot;:276,&quot;top&quot;:187.22503937007872,&quot;width&quot;:592.5}"/>
</p:tagLst>
</file>

<file path=ppt/tags/tag7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8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ags/tag9.xml><?xml version="1.0" encoding="utf-8"?>
<p:tagLst xmlns:p="http://schemas.openxmlformats.org/presentationml/2006/main">
  <p:tag name="KSO_WM_DIAGRAM_VIRTUALLY_FRAME" val="{&quot;height&quot;:259.609842519685,&quot;left&quot;:312.4426771653543,&quot;top&quot;:129.47889763779528,&quot;width&quot;:607.98976377952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6106</Words>
  <Application>WPS 演示</Application>
  <PresentationFormat>自定义</PresentationFormat>
  <Paragraphs>808</Paragraphs>
  <Slides>85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85</vt:i4>
      </vt:variant>
    </vt:vector>
  </HeadingPairs>
  <TitlesOfParts>
    <vt:vector size="110" baseType="lpstr">
      <vt:lpstr>Arial</vt:lpstr>
      <vt:lpstr>宋体</vt:lpstr>
      <vt:lpstr>Wingdings</vt:lpstr>
      <vt:lpstr>黑体</vt:lpstr>
      <vt:lpstr>微软雅黑</vt:lpstr>
      <vt:lpstr>Verdana</vt:lpstr>
      <vt:lpstr>Segoe UI</vt:lpstr>
      <vt:lpstr>楷体_GB2312</vt:lpstr>
      <vt:lpstr>Arial Unicode MS</vt:lpstr>
      <vt:lpstr>Times New Roman</vt:lpstr>
      <vt:lpstr>Tahoma</vt:lpstr>
      <vt:lpstr>华文新魏</vt:lpstr>
      <vt:lpstr>隶书</vt:lpstr>
      <vt:lpstr>Symbol</vt:lpstr>
      <vt:lpstr>Book Antiqua</vt:lpstr>
      <vt:lpstr>华文宋体</vt:lpstr>
      <vt:lpstr>楷体</vt:lpstr>
      <vt:lpstr>Wingdings</vt:lpstr>
      <vt:lpstr>华文细黑</vt:lpstr>
      <vt:lpstr>字魂70号-灵悦黑体</vt:lpstr>
      <vt:lpstr>Office 主题</vt:lpstr>
      <vt:lpstr>Office 主题​​</vt:lpstr>
      <vt:lpstr>Word.Document.8</vt:lpstr>
      <vt:lpstr>MSGraph.Chart.8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基本内容</vt:lpstr>
      <vt:lpstr>泌尿系统的解剖结构与生理功能</vt:lpstr>
      <vt:lpstr>PowerPoint 演示文稿</vt:lpstr>
      <vt:lpstr>PowerPoint 演示文稿</vt:lpstr>
      <vt:lpstr>肾脏的生理功能</vt:lpstr>
      <vt:lpstr>PowerPoint 演示文稿</vt:lpstr>
      <vt:lpstr>肾炎</vt:lpstr>
      <vt:lpstr>急性肾小球肾炎</vt:lpstr>
      <vt:lpstr>病   因</vt:lpstr>
      <vt:lpstr>病理</vt:lpstr>
      <vt:lpstr>PowerPoint 演示文稿</vt:lpstr>
      <vt:lpstr>临床表现</vt:lpstr>
      <vt:lpstr>临床表现</vt:lpstr>
      <vt:lpstr>典型表现</vt:lpstr>
      <vt:lpstr>PowerPoint 演示文稿</vt:lpstr>
      <vt:lpstr>2、血尿</vt:lpstr>
      <vt:lpstr>  3、高血压</vt:lpstr>
      <vt:lpstr>临床表现</vt:lpstr>
      <vt:lpstr>实验室检查</vt:lpstr>
      <vt:lpstr>诊断要点（典型病例）</vt:lpstr>
      <vt:lpstr>治  疗</vt:lpstr>
      <vt:lpstr>案  例</vt:lpstr>
      <vt:lpstr>PowerPoint 演示文稿</vt:lpstr>
      <vt:lpstr>学习目标</vt:lpstr>
      <vt:lpstr>病  例</vt:lpstr>
      <vt:lpstr>PowerPoint 演示文稿</vt:lpstr>
      <vt:lpstr>PowerPoint 演示文稿</vt:lpstr>
      <vt:lpstr>PowerPoint 演示文稿</vt:lpstr>
      <vt:lpstr>PowerPoint 演示文稿</vt:lpstr>
      <vt:lpstr>病因和发病机制</vt:lpstr>
      <vt:lpstr>PowerPoint 演示文稿</vt:lpstr>
      <vt:lpstr>尿 路 感 染</vt:lpstr>
      <vt:lpstr>为什么有些人容易感染有些人不易感染? </vt:lpstr>
      <vt:lpstr>机体防御能力</vt:lpstr>
      <vt:lpstr>易感因素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病理</vt:lpstr>
      <vt:lpstr>PowerPoint 演示文稿</vt:lpstr>
      <vt:lpstr>PowerPoint 演示文稿</vt:lpstr>
      <vt:lpstr>临床表现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实验室和其他检查</vt:lpstr>
      <vt:lpstr>实验室和其他检查</vt:lpstr>
      <vt:lpstr>实验室和其他检查</vt:lpstr>
      <vt:lpstr>PowerPoint 演示文稿</vt:lpstr>
      <vt:lpstr>诊断</vt:lpstr>
      <vt:lpstr>定位诊断</vt:lpstr>
      <vt:lpstr>PowerPoint 演示文稿</vt:lpstr>
      <vt:lpstr>治疗</vt:lpstr>
      <vt:lpstr>一般治疗</vt:lpstr>
      <vt:lpstr>治疗</vt:lpstr>
      <vt:lpstr>急性膀胱炎</vt:lpstr>
      <vt:lpstr>PowerPoint 演示文稿</vt:lpstr>
      <vt:lpstr>预防</vt:lpstr>
      <vt:lpstr>思考</vt:lpstr>
      <vt:lpstr>PowerPoint 演示文稿</vt:lpstr>
      <vt:lpstr>PowerPoint 演示文稿</vt:lpstr>
      <vt:lpstr>慢性肾脏病分期及防治建议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258</cp:revision>
  <dcterms:created xsi:type="dcterms:W3CDTF">2019-11-11T13:37:00Z</dcterms:created>
  <dcterms:modified xsi:type="dcterms:W3CDTF">2025-10-10T02:26:51Z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5A8446EBFF644ECC8E15B0A0C85F8E51_13</vt:lpwstr>
  </property>
</Properties>
</file>